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77" r:id="rId5"/>
    <p:sldId id="259" r:id="rId6"/>
    <p:sldId id="260" r:id="rId7"/>
    <p:sldId id="268" r:id="rId8"/>
    <p:sldId id="269" r:id="rId9"/>
    <p:sldId id="270" r:id="rId10"/>
    <p:sldId id="271" r:id="rId11"/>
    <p:sldId id="261" r:id="rId12"/>
    <p:sldId id="262" r:id="rId13"/>
    <p:sldId id="279" r:id="rId14"/>
    <p:sldId id="273" r:id="rId15"/>
    <p:sldId id="272" r:id="rId16"/>
    <p:sldId id="274" r:id="rId17"/>
    <p:sldId id="263" r:id="rId18"/>
    <p:sldId id="264" r:id="rId19"/>
    <p:sldId id="265" r:id="rId20"/>
    <p:sldId id="266" r:id="rId21"/>
    <p:sldId id="267" r:id="rId22"/>
    <p:sldId id="278" r:id="rId23"/>
  </p:sldIdLst>
  <p:sldSz cx="14630400" cy="8229600"/>
  <p:notesSz cx="8229600" cy="14630400"/>
  <p:embeddedFontLst>
    <p:embeddedFont>
      <p:font typeface="Quattrocento" panose="02020502030000000404" pitchFamily="18" charset="0"/>
      <p:regular r:id="rId25"/>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7"/>
    <p:restoredTop sz="94610"/>
  </p:normalViewPr>
  <p:slideViewPr>
    <p:cSldViewPr snapToGrid="0" snapToObjects="1">
      <p:cViewPr varScale="1">
        <p:scale>
          <a:sx n="80" d="100"/>
          <a:sy n="80" d="100"/>
        </p:scale>
        <p:origin x="232"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373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5430-1519-478E-14B9-A27C1011EA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AA13DF-339D-0C86-038F-158501A71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2F35F4-CA30-E61F-F2B6-C65827565D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840074-7928-EC88-80E9-4EE76F8B9971}"/>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652999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DFB63-D639-B7E3-F9B0-F706513062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3B9C86-AD84-D7EC-5444-E4FCF5831A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DE6D18-6E6B-E621-F725-EFF6D6D925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FBABA4-B301-296C-426C-9AA432235749}"/>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983720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730216"/>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AI-based Resume Screening: Revolutionizing HR with Hugging Face Transformers</a:t>
            </a:r>
            <a:endParaRPr lang="en-US" sz="4400" dirty="0"/>
          </a:p>
        </p:txBody>
      </p:sp>
      <p:sp>
        <p:nvSpPr>
          <p:cNvPr id="4" name="Text 1"/>
          <p:cNvSpPr/>
          <p:nvPr/>
        </p:nvSpPr>
        <p:spPr>
          <a:xfrm>
            <a:off x="837724" y="4201239"/>
            <a:ext cx="7468553"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Welcome to our innovative project on AI-based Resume Screening. In this presentation, we'll explore how we've harnessed the power of Hugging Face's transformers to create an intelligent system that automates the resume filtering process for HR departments. Our solution identifies relevant skills, experiences, and qualifications, streamlining the job application process and enhancing efficiency.</a:t>
            </a:r>
            <a:endParaRPr lang="en-US" sz="1850" dirty="0"/>
          </a:p>
        </p:txBody>
      </p:sp>
      <p:sp>
        <p:nvSpPr>
          <p:cNvPr id="6" name="TextBox 5">
            <a:extLst>
              <a:ext uri="{FF2B5EF4-FFF2-40B4-BE49-F238E27FC236}">
                <a16:creationId xmlns:a16="http://schemas.microsoft.com/office/drawing/2014/main" id="{680F5693-18AC-8EC4-B81C-B666F5B88B8C}"/>
              </a:ext>
            </a:extLst>
          </p:cNvPr>
          <p:cNvSpPr txBox="1"/>
          <p:nvPr/>
        </p:nvSpPr>
        <p:spPr>
          <a:xfrm>
            <a:off x="837724" y="6673690"/>
            <a:ext cx="7315200" cy="923330"/>
          </a:xfrm>
          <a:prstGeom prst="rect">
            <a:avLst/>
          </a:prstGeom>
          <a:noFill/>
        </p:spPr>
        <p:txBody>
          <a:bodyPr wrap="square">
            <a:spAutoFit/>
          </a:bodyPr>
          <a:lstStyle/>
          <a:p>
            <a:r>
              <a:rPr lang="en-US" dirty="0">
                <a:solidFill>
                  <a:schemeClr val="bg1"/>
                </a:solidFill>
              </a:rPr>
              <a:t>Matsumoto </a:t>
            </a:r>
            <a:r>
              <a:rPr lang="en-US" dirty="0" err="1">
                <a:solidFill>
                  <a:schemeClr val="bg1"/>
                </a:solidFill>
              </a:rPr>
              <a:t>Teruo</a:t>
            </a:r>
            <a:r>
              <a:rPr lang="en-US" dirty="0">
                <a:solidFill>
                  <a:schemeClr val="bg1"/>
                </a:solidFill>
              </a:rPr>
              <a:t>, 21229555</a:t>
            </a:r>
          </a:p>
          <a:p>
            <a:r>
              <a:rPr lang="en-US" dirty="0">
                <a:solidFill>
                  <a:schemeClr val="bg1"/>
                </a:solidFill>
              </a:rPr>
              <a:t>Dylan Christopher </a:t>
            </a:r>
            <a:r>
              <a:rPr lang="en-US" dirty="0" err="1">
                <a:solidFill>
                  <a:schemeClr val="bg1"/>
                </a:solidFill>
              </a:rPr>
              <a:t>Permadi</a:t>
            </a:r>
            <a:r>
              <a:rPr lang="en-US" dirty="0">
                <a:solidFill>
                  <a:schemeClr val="bg1"/>
                </a:solidFill>
              </a:rPr>
              <a:t>, 21229528</a:t>
            </a:r>
          </a:p>
          <a:p>
            <a:endParaRPr lang="en-US"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DF1C25B4-6B02-1043-EFA2-06F2EC436C2A}"/>
              </a:ext>
            </a:extLst>
          </p:cNvPr>
          <p:cNvPicPr>
            <a:picLocks noChangeAspect="1"/>
          </p:cNvPicPr>
          <p:nvPr/>
        </p:nvPicPr>
        <p:blipFill>
          <a:blip r:embed="rId2"/>
          <a:stretch>
            <a:fillRect/>
          </a:stretch>
        </p:blipFill>
        <p:spPr>
          <a:xfrm>
            <a:off x="0" y="689694"/>
            <a:ext cx="14630400" cy="6850212"/>
          </a:xfrm>
          <a:prstGeom prst="rect">
            <a:avLst/>
          </a:prstGeom>
        </p:spPr>
      </p:pic>
    </p:spTree>
    <p:extLst>
      <p:ext uri="{BB962C8B-B14F-4D97-AF65-F5344CB8AC3E}">
        <p14:creationId xmlns:p14="http://schemas.microsoft.com/office/powerpoint/2010/main" val="1352213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5298" y="632460"/>
            <a:ext cx="7726204" cy="1191339"/>
          </a:xfrm>
          <a:prstGeom prst="rect">
            <a:avLst/>
          </a:prstGeom>
          <a:noFill/>
          <a:ln/>
        </p:spPr>
        <p:txBody>
          <a:bodyPr wrap="square" lIns="0" tIns="0" rIns="0" bIns="0" rtlCol="0" anchor="t"/>
          <a:lstStyle/>
          <a:p>
            <a:pPr marL="0" indent="0">
              <a:lnSpc>
                <a:spcPts val="4650"/>
              </a:lnSpc>
              <a:buNone/>
            </a:pPr>
            <a:r>
              <a:rPr lang="en-US" sz="3750" dirty="0">
                <a:solidFill>
                  <a:srgbClr val="FFD9BE"/>
                </a:solidFill>
                <a:latin typeface="Quattrocento" pitchFamily="34" charset="0"/>
                <a:ea typeface="Quattrocento" pitchFamily="34" charset="-122"/>
                <a:cs typeface="Quattrocento" pitchFamily="34" charset="-120"/>
              </a:rPr>
              <a:t>Implementing Hugging Face Transformers</a:t>
            </a:r>
            <a:endParaRPr lang="en-US" sz="3750" dirty="0"/>
          </a:p>
        </p:txBody>
      </p:sp>
      <p:sp>
        <p:nvSpPr>
          <p:cNvPr id="4" name="Shape 1"/>
          <p:cNvSpPr/>
          <p:nvPr/>
        </p:nvSpPr>
        <p:spPr>
          <a:xfrm>
            <a:off x="6487597" y="2127528"/>
            <a:ext cx="22860" cy="5469612"/>
          </a:xfrm>
          <a:prstGeom prst="roundRect">
            <a:avLst>
              <a:gd name="adj" fmla="val 132909"/>
            </a:avLst>
          </a:prstGeom>
          <a:solidFill>
            <a:srgbClr val="4A6B6A"/>
          </a:solidFill>
          <a:ln/>
        </p:spPr>
        <p:txBody>
          <a:bodyPr/>
          <a:lstStyle/>
          <a:p>
            <a:endParaRPr lang="en-US"/>
          </a:p>
        </p:txBody>
      </p:sp>
      <p:sp>
        <p:nvSpPr>
          <p:cNvPr id="5" name="Shape 2"/>
          <p:cNvSpPr/>
          <p:nvPr/>
        </p:nvSpPr>
        <p:spPr>
          <a:xfrm>
            <a:off x="6703993" y="2571631"/>
            <a:ext cx="708898" cy="22860"/>
          </a:xfrm>
          <a:prstGeom prst="roundRect">
            <a:avLst>
              <a:gd name="adj" fmla="val 132909"/>
            </a:avLst>
          </a:prstGeom>
          <a:solidFill>
            <a:srgbClr val="4A6B6A"/>
          </a:solidFill>
          <a:ln/>
        </p:spPr>
        <p:txBody>
          <a:bodyPr/>
          <a:lstStyle/>
          <a:p>
            <a:endParaRPr lang="en-US"/>
          </a:p>
        </p:txBody>
      </p:sp>
      <p:sp>
        <p:nvSpPr>
          <p:cNvPr id="6" name="Shape 3"/>
          <p:cNvSpPr/>
          <p:nvPr/>
        </p:nvSpPr>
        <p:spPr>
          <a:xfrm>
            <a:off x="6271200" y="2355294"/>
            <a:ext cx="455652" cy="455652"/>
          </a:xfrm>
          <a:prstGeom prst="roundRect">
            <a:avLst>
              <a:gd name="adj" fmla="val 6668"/>
            </a:avLst>
          </a:prstGeom>
          <a:solidFill>
            <a:srgbClr val="315251"/>
          </a:solidFill>
          <a:ln/>
        </p:spPr>
        <p:txBody>
          <a:bodyPr/>
          <a:lstStyle/>
          <a:p>
            <a:endParaRPr lang="en-US"/>
          </a:p>
        </p:txBody>
      </p:sp>
      <p:sp>
        <p:nvSpPr>
          <p:cNvPr id="7" name="Text 4"/>
          <p:cNvSpPr/>
          <p:nvPr/>
        </p:nvSpPr>
        <p:spPr>
          <a:xfrm>
            <a:off x="6448365" y="2440067"/>
            <a:ext cx="10120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1</a:t>
            </a:r>
            <a:endParaRPr lang="en-US" sz="2250" dirty="0"/>
          </a:p>
        </p:txBody>
      </p:sp>
      <p:sp>
        <p:nvSpPr>
          <p:cNvPr id="8" name="Text 5"/>
          <p:cNvSpPr/>
          <p:nvPr/>
        </p:nvSpPr>
        <p:spPr>
          <a:xfrm>
            <a:off x="7612975" y="2330053"/>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Model Selection</a:t>
            </a:r>
            <a:endParaRPr lang="en-US" sz="1850" dirty="0"/>
          </a:p>
        </p:txBody>
      </p:sp>
      <p:sp>
        <p:nvSpPr>
          <p:cNvPr id="9" name="Text 6"/>
          <p:cNvSpPr/>
          <p:nvPr/>
        </p:nvSpPr>
        <p:spPr>
          <a:xfrm>
            <a:off x="7612975" y="2749272"/>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chose DistilBert (Bidirectional Encoder Representations from Transformers) as our base model due to its strong performance in natural language understanding tasks.</a:t>
            </a:r>
            <a:endParaRPr lang="en-US" sz="1550" dirty="0"/>
          </a:p>
        </p:txBody>
      </p:sp>
      <p:sp>
        <p:nvSpPr>
          <p:cNvPr id="10" name="Shape 7"/>
          <p:cNvSpPr/>
          <p:nvPr/>
        </p:nvSpPr>
        <p:spPr>
          <a:xfrm>
            <a:off x="6703993" y="4570333"/>
            <a:ext cx="708898" cy="22860"/>
          </a:xfrm>
          <a:prstGeom prst="roundRect">
            <a:avLst>
              <a:gd name="adj" fmla="val 132909"/>
            </a:avLst>
          </a:prstGeom>
          <a:solidFill>
            <a:srgbClr val="4A6B6A"/>
          </a:solidFill>
          <a:ln/>
        </p:spPr>
        <p:txBody>
          <a:bodyPr/>
          <a:lstStyle/>
          <a:p>
            <a:endParaRPr lang="en-US"/>
          </a:p>
        </p:txBody>
      </p:sp>
      <p:sp>
        <p:nvSpPr>
          <p:cNvPr id="11" name="Shape 8"/>
          <p:cNvSpPr/>
          <p:nvPr/>
        </p:nvSpPr>
        <p:spPr>
          <a:xfrm>
            <a:off x="6271200" y="4353997"/>
            <a:ext cx="455652" cy="455652"/>
          </a:xfrm>
          <a:prstGeom prst="roundRect">
            <a:avLst>
              <a:gd name="adj" fmla="val 6668"/>
            </a:avLst>
          </a:prstGeom>
          <a:solidFill>
            <a:srgbClr val="315251"/>
          </a:solidFill>
          <a:ln/>
        </p:spPr>
        <p:txBody>
          <a:bodyPr/>
          <a:lstStyle/>
          <a:p>
            <a:endParaRPr lang="en-US"/>
          </a:p>
        </p:txBody>
      </p:sp>
      <p:sp>
        <p:nvSpPr>
          <p:cNvPr id="12" name="Text 9"/>
          <p:cNvSpPr/>
          <p:nvPr/>
        </p:nvSpPr>
        <p:spPr>
          <a:xfrm>
            <a:off x="6422410" y="4438769"/>
            <a:ext cx="153233"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2</a:t>
            </a:r>
            <a:endParaRPr lang="en-US" sz="2250" dirty="0"/>
          </a:p>
        </p:txBody>
      </p:sp>
      <p:sp>
        <p:nvSpPr>
          <p:cNvPr id="13" name="Text 10"/>
          <p:cNvSpPr/>
          <p:nvPr/>
        </p:nvSpPr>
        <p:spPr>
          <a:xfrm>
            <a:off x="7612975" y="4328755"/>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Fine-tuning</a:t>
            </a:r>
            <a:endParaRPr lang="en-US" sz="1850" dirty="0"/>
          </a:p>
        </p:txBody>
      </p:sp>
      <p:sp>
        <p:nvSpPr>
          <p:cNvPr id="14" name="Text 11"/>
          <p:cNvSpPr/>
          <p:nvPr/>
        </p:nvSpPr>
        <p:spPr>
          <a:xfrm>
            <a:off x="7612975" y="4747974"/>
            <a:ext cx="6308527" cy="647938"/>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fine-tuned the DistilBert model on our preprocessed resume dataset, adapting it to our specific task of resume screening.</a:t>
            </a:r>
            <a:endParaRPr lang="en-US" sz="1550" dirty="0"/>
          </a:p>
        </p:txBody>
      </p:sp>
      <p:sp>
        <p:nvSpPr>
          <p:cNvPr id="15" name="Shape 12"/>
          <p:cNvSpPr/>
          <p:nvPr/>
        </p:nvSpPr>
        <p:spPr>
          <a:xfrm>
            <a:off x="6703993" y="6245066"/>
            <a:ext cx="708898" cy="22860"/>
          </a:xfrm>
          <a:prstGeom prst="roundRect">
            <a:avLst>
              <a:gd name="adj" fmla="val 132909"/>
            </a:avLst>
          </a:prstGeom>
          <a:solidFill>
            <a:srgbClr val="4A6B6A"/>
          </a:solidFill>
          <a:ln/>
        </p:spPr>
        <p:txBody>
          <a:bodyPr/>
          <a:lstStyle/>
          <a:p>
            <a:endParaRPr lang="en-US"/>
          </a:p>
        </p:txBody>
      </p:sp>
      <p:sp>
        <p:nvSpPr>
          <p:cNvPr id="16" name="Shape 13"/>
          <p:cNvSpPr/>
          <p:nvPr/>
        </p:nvSpPr>
        <p:spPr>
          <a:xfrm>
            <a:off x="6271200" y="6028730"/>
            <a:ext cx="455652" cy="455652"/>
          </a:xfrm>
          <a:prstGeom prst="roundRect">
            <a:avLst>
              <a:gd name="adj" fmla="val 6668"/>
            </a:avLst>
          </a:prstGeom>
          <a:solidFill>
            <a:srgbClr val="315251"/>
          </a:solidFill>
          <a:ln/>
        </p:spPr>
        <p:txBody>
          <a:bodyPr/>
          <a:lstStyle/>
          <a:p>
            <a:endParaRPr lang="en-US"/>
          </a:p>
        </p:txBody>
      </p:sp>
      <p:sp>
        <p:nvSpPr>
          <p:cNvPr id="17" name="Text 14"/>
          <p:cNvSpPr/>
          <p:nvPr/>
        </p:nvSpPr>
        <p:spPr>
          <a:xfrm>
            <a:off x="6421219" y="6113502"/>
            <a:ext cx="155615" cy="285988"/>
          </a:xfrm>
          <a:prstGeom prst="rect">
            <a:avLst/>
          </a:prstGeom>
          <a:noFill/>
          <a:ln/>
        </p:spPr>
        <p:txBody>
          <a:bodyPr wrap="none" lIns="0" tIns="0" rIns="0" bIns="0" rtlCol="0" anchor="t"/>
          <a:lstStyle/>
          <a:p>
            <a:pPr marL="0" indent="0" algn="ctr">
              <a:lnSpc>
                <a:spcPts val="2250"/>
              </a:lnSpc>
              <a:buNone/>
            </a:pPr>
            <a:r>
              <a:rPr lang="en-US" sz="2250" dirty="0">
                <a:solidFill>
                  <a:srgbClr val="F9EEE7"/>
                </a:solidFill>
                <a:latin typeface="Quattrocento" pitchFamily="34" charset="0"/>
                <a:ea typeface="Quattrocento" pitchFamily="34" charset="-122"/>
                <a:cs typeface="Quattrocento" pitchFamily="34" charset="-120"/>
              </a:rPr>
              <a:t>3</a:t>
            </a:r>
            <a:endParaRPr lang="en-US" sz="2250" dirty="0"/>
          </a:p>
        </p:txBody>
      </p:sp>
      <p:sp>
        <p:nvSpPr>
          <p:cNvPr id="18" name="Text 15"/>
          <p:cNvSpPr/>
          <p:nvPr/>
        </p:nvSpPr>
        <p:spPr>
          <a:xfrm>
            <a:off x="7612975" y="6003488"/>
            <a:ext cx="2382917" cy="297775"/>
          </a:xfrm>
          <a:prstGeom prst="rect">
            <a:avLst/>
          </a:prstGeom>
          <a:noFill/>
          <a:ln/>
        </p:spPr>
        <p:txBody>
          <a:bodyPr wrap="none" lIns="0" tIns="0" rIns="0" bIns="0" rtlCol="0" anchor="t"/>
          <a:lstStyle/>
          <a:p>
            <a:pPr marL="0" indent="0" algn="l">
              <a:lnSpc>
                <a:spcPts val="2300"/>
              </a:lnSpc>
              <a:buNone/>
            </a:pPr>
            <a:r>
              <a:rPr lang="en-US" sz="1850" dirty="0">
                <a:solidFill>
                  <a:srgbClr val="F9EEE7"/>
                </a:solidFill>
                <a:latin typeface="Quattrocento" pitchFamily="34" charset="0"/>
                <a:ea typeface="Quattrocento" pitchFamily="34" charset="-122"/>
                <a:cs typeface="Quattrocento" pitchFamily="34" charset="-120"/>
              </a:rPr>
              <a:t>Feature Extraction</a:t>
            </a:r>
            <a:endParaRPr lang="en-US" sz="1850" dirty="0"/>
          </a:p>
        </p:txBody>
      </p:sp>
      <p:sp>
        <p:nvSpPr>
          <p:cNvPr id="19" name="Text 16"/>
          <p:cNvSpPr/>
          <p:nvPr/>
        </p:nvSpPr>
        <p:spPr>
          <a:xfrm>
            <a:off x="7612975" y="6422708"/>
            <a:ext cx="6308527" cy="971907"/>
          </a:xfrm>
          <a:prstGeom prst="rect">
            <a:avLst/>
          </a:prstGeom>
          <a:noFill/>
          <a:ln/>
        </p:spPr>
        <p:txBody>
          <a:bodyPr wrap="square" lIns="0" tIns="0" rIns="0" bIns="0" rtlCol="0" anchor="t"/>
          <a:lstStyle/>
          <a:p>
            <a:pPr marL="0" indent="0" algn="l">
              <a:lnSpc>
                <a:spcPts val="2550"/>
              </a:lnSpc>
              <a:buNone/>
            </a:pPr>
            <a:r>
              <a:rPr lang="en-US" sz="1550" dirty="0">
                <a:solidFill>
                  <a:srgbClr val="F9EEE7"/>
                </a:solidFill>
                <a:latin typeface="Quattrocento" pitchFamily="34" charset="0"/>
                <a:ea typeface="Quattrocento" pitchFamily="34" charset="-122"/>
                <a:cs typeface="Quattrocento" pitchFamily="34" charset="-120"/>
              </a:rPr>
              <a:t>We utilized the fine-tuned model to extract relevant features from resumes, capturing complex relationships between skills, experiences, and job requirements.</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5093" y="653534"/>
            <a:ext cx="7653814" cy="1252061"/>
          </a:xfrm>
          <a:prstGeom prst="rect">
            <a:avLst/>
          </a:prstGeom>
          <a:noFill/>
          <a:ln/>
        </p:spPr>
        <p:txBody>
          <a:bodyPr wrap="square" lIns="0" tIns="0" rIns="0" bIns="0" rtlCol="0" anchor="t"/>
          <a:lstStyle/>
          <a:p>
            <a:pPr marL="0" indent="0">
              <a:lnSpc>
                <a:spcPts val="4900"/>
              </a:lnSpc>
              <a:buNone/>
            </a:pPr>
            <a:r>
              <a:rPr lang="en-US" sz="3900" dirty="0">
                <a:solidFill>
                  <a:srgbClr val="FFD9BE"/>
                </a:solidFill>
                <a:latin typeface="Quattrocento" pitchFamily="34" charset="0"/>
                <a:ea typeface="Quattrocento" pitchFamily="34" charset="-122"/>
                <a:cs typeface="Quattrocento" pitchFamily="34" charset="-120"/>
              </a:rPr>
              <a:t>Model Application and Performance</a:t>
            </a:r>
            <a:endParaRPr lang="en-US" sz="3900" dirty="0"/>
          </a:p>
        </p:txBody>
      </p:sp>
      <p:sp>
        <p:nvSpPr>
          <p:cNvPr id="4" name="Shape 1"/>
          <p:cNvSpPr/>
          <p:nvPr/>
        </p:nvSpPr>
        <p:spPr>
          <a:xfrm>
            <a:off x="745093" y="2224921"/>
            <a:ext cx="3720465" cy="2569131"/>
          </a:xfrm>
          <a:prstGeom prst="roundRect">
            <a:avLst>
              <a:gd name="adj" fmla="val 1243"/>
            </a:avLst>
          </a:prstGeom>
          <a:solidFill>
            <a:srgbClr val="315251"/>
          </a:solidFill>
          <a:ln/>
        </p:spPr>
        <p:txBody>
          <a:bodyPr/>
          <a:lstStyle/>
          <a:p>
            <a:endParaRPr lang="en-US"/>
          </a:p>
        </p:txBody>
      </p:sp>
      <p:sp>
        <p:nvSpPr>
          <p:cNvPr id="5" name="Text 2"/>
          <p:cNvSpPr/>
          <p:nvPr/>
        </p:nvSpPr>
        <p:spPr>
          <a:xfrm>
            <a:off x="957977"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Resume Classification</a:t>
            </a:r>
            <a:endParaRPr lang="en-US" sz="1950" dirty="0"/>
          </a:p>
        </p:txBody>
      </p:sp>
      <p:sp>
        <p:nvSpPr>
          <p:cNvPr id="6" name="Text 3"/>
          <p:cNvSpPr/>
          <p:nvPr/>
        </p:nvSpPr>
        <p:spPr>
          <a:xfrm>
            <a:off x="957977" y="2878574"/>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Our model classifies resumes into categories such as "Highly Relevant," "Potentially Relevant," and "Not Relevant" based on job requirements.</a:t>
            </a:r>
            <a:endParaRPr lang="en-US" sz="1650" dirty="0"/>
          </a:p>
        </p:txBody>
      </p:sp>
      <p:sp>
        <p:nvSpPr>
          <p:cNvPr id="7" name="Shape 4"/>
          <p:cNvSpPr/>
          <p:nvPr/>
        </p:nvSpPr>
        <p:spPr>
          <a:xfrm>
            <a:off x="4678442" y="2224921"/>
            <a:ext cx="3720465" cy="2569131"/>
          </a:xfrm>
          <a:prstGeom prst="roundRect">
            <a:avLst>
              <a:gd name="adj" fmla="val 1243"/>
            </a:avLst>
          </a:prstGeom>
          <a:solidFill>
            <a:srgbClr val="315251"/>
          </a:solidFill>
          <a:ln/>
        </p:spPr>
        <p:txBody>
          <a:bodyPr/>
          <a:lstStyle/>
          <a:p>
            <a:endParaRPr lang="en-US"/>
          </a:p>
        </p:txBody>
      </p:sp>
      <p:sp>
        <p:nvSpPr>
          <p:cNvPr id="8" name="Text 5"/>
          <p:cNvSpPr/>
          <p:nvPr/>
        </p:nvSpPr>
        <p:spPr>
          <a:xfrm>
            <a:off x="4891326" y="2437805"/>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Skill Matching</a:t>
            </a:r>
            <a:endParaRPr lang="en-US" sz="1950" dirty="0"/>
          </a:p>
        </p:txBody>
      </p:sp>
      <p:sp>
        <p:nvSpPr>
          <p:cNvPr id="9" name="Text 6"/>
          <p:cNvSpPr/>
          <p:nvPr/>
        </p:nvSpPr>
        <p:spPr>
          <a:xfrm>
            <a:off x="4891326" y="2878574"/>
            <a:ext cx="3294698" cy="1362075"/>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AI identifies and extracts key skills from resumes, matching them against job descriptions for efficient filtering.</a:t>
            </a:r>
            <a:endParaRPr lang="en-US" sz="1650" dirty="0"/>
          </a:p>
        </p:txBody>
      </p:sp>
      <p:sp>
        <p:nvSpPr>
          <p:cNvPr id="10" name="Shape 7"/>
          <p:cNvSpPr/>
          <p:nvPr/>
        </p:nvSpPr>
        <p:spPr>
          <a:xfrm>
            <a:off x="745093" y="5006935"/>
            <a:ext cx="3720465" cy="2569131"/>
          </a:xfrm>
          <a:prstGeom prst="roundRect">
            <a:avLst>
              <a:gd name="adj" fmla="val 1243"/>
            </a:avLst>
          </a:prstGeom>
          <a:solidFill>
            <a:srgbClr val="315251"/>
          </a:solidFill>
          <a:ln/>
        </p:spPr>
        <p:txBody>
          <a:bodyPr/>
          <a:lstStyle/>
          <a:p>
            <a:endParaRPr lang="en-US"/>
          </a:p>
        </p:txBody>
      </p:sp>
      <p:sp>
        <p:nvSpPr>
          <p:cNvPr id="11" name="Text 8"/>
          <p:cNvSpPr/>
          <p:nvPr/>
        </p:nvSpPr>
        <p:spPr>
          <a:xfrm>
            <a:off x="957977" y="5219819"/>
            <a:ext cx="2511981"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Experience Evaluation</a:t>
            </a:r>
            <a:endParaRPr lang="en-US" sz="1950" dirty="0"/>
          </a:p>
        </p:txBody>
      </p:sp>
      <p:sp>
        <p:nvSpPr>
          <p:cNvPr id="12" name="Text 9"/>
          <p:cNvSpPr/>
          <p:nvPr/>
        </p:nvSpPr>
        <p:spPr>
          <a:xfrm>
            <a:off x="957977"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The model assesses the relevance and depth of candidates' work experiences, providing a quantitative score for each application.</a:t>
            </a:r>
            <a:endParaRPr lang="en-US" sz="1650" dirty="0"/>
          </a:p>
        </p:txBody>
      </p:sp>
      <p:sp>
        <p:nvSpPr>
          <p:cNvPr id="13" name="Shape 10"/>
          <p:cNvSpPr/>
          <p:nvPr/>
        </p:nvSpPr>
        <p:spPr>
          <a:xfrm>
            <a:off x="4678442" y="5006935"/>
            <a:ext cx="3720465" cy="2569131"/>
          </a:xfrm>
          <a:prstGeom prst="roundRect">
            <a:avLst>
              <a:gd name="adj" fmla="val 1243"/>
            </a:avLst>
          </a:prstGeom>
          <a:solidFill>
            <a:srgbClr val="315251"/>
          </a:solidFill>
          <a:ln/>
        </p:spPr>
        <p:txBody>
          <a:bodyPr/>
          <a:lstStyle/>
          <a:p>
            <a:endParaRPr lang="en-US"/>
          </a:p>
        </p:txBody>
      </p:sp>
      <p:sp>
        <p:nvSpPr>
          <p:cNvPr id="14" name="Text 11"/>
          <p:cNvSpPr/>
          <p:nvPr/>
        </p:nvSpPr>
        <p:spPr>
          <a:xfrm>
            <a:off x="4891326" y="5219819"/>
            <a:ext cx="2504480" cy="313134"/>
          </a:xfrm>
          <a:prstGeom prst="rect">
            <a:avLst/>
          </a:prstGeom>
          <a:noFill/>
          <a:ln/>
        </p:spPr>
        <p:txBody>
          <a:bodyPr wrap="none" lIns="0" tIns="0" rIns="0" bIns="0" rtlCol="0" anchor="t"/>
          <a:lstStyle/>
          <a:p>
            <a:pPr marL="0" indent="0">
              <a:lnSpc>
                <a:spcPts val="2450"/>
              </a:lnSpc>
              <a:buNone/>
            </a:pPr>
            <a:r>
              <a:rPr lang="en-US" sz="1950" dirty="0">
                <a:solidFill>
                  <a:srgbClr val="F9EEE7"/>
                </a:solidFill>
                <a:latin typeface="Quattrocento" pitchFamily="34" charset="0"/>
                <a:ea typeface="Quattrocento" pitchFamily="34" charset="-122"/>
                <a:cs typeface="Quattrocento" pitchFamily="34" charset="-120"/>
              </a:rPr>
              <a:t>Performance Metrics</a:t>
            </a:r>
            <a:endParaRPr lang="en-US" sz="1950" dirty="0"/>
          </a:p>
        </p:txBody>
      </p:sp>
      <p:sp>
        <p:nvSpPr>
          <p:cNvPr id="15" name="Text 12"/>
          <p:cNvSpPr/>
          <p:nvPr/>
        </p:nvSpPr>
        <p:spPr>
          <a:xfrm>
            <a:off x="4891326" y="5660588"/>
            <a:ext cx="3294698" cy="1702594"/>
          </a:xfrm>
          <a:prstGeom prst="rect">
            <a:avLst/>
          </a:prstGeom>
          <a:noFill/>
          <a:ln/>
        </p:spPr>
        <p:txBody>
          <a:bodyPr wrap="square" lIns="0" tIns="0" rIns="0" bIns="0" rtlCol="0" anchor="t"/>
          <a:lstStyle/>
          <a:p>
            <a:pPr marL="0" indent="0">
              <a:lnSpc>
                <a:spcPts val="2650"/>
              </a:lnSpc>
              <a:buNone/>
            </a:pPr>
            <a:r>
              <a:rPr lang="en-US" sz="1650" dirty="0">
                <a:solidFill>
                  <a:srgbClr val="F9EEE7"/>
                </a:solidFill>
                <a:latin typeface="Quattrocento" pitchFamily="34" charset="0"/>
                <a:ea typeface="Quattrocento" pitchFamily="34" charset="-122"/>
                <a:cs typeface="Quattrocento" pitchFamily="34" charset="-120"/>
              </a:rPr>
              <a:t>We achieved an accuracy of 72% in resume classification, with a precision of 66% and recall of 72% for identifying relevant candidates.</a:t>
            </a:r>
            <a:endParaRPr lang="en-US"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 screen&#10;&#10;Description automatically generated">
            <a:extLst>
              <a:ext uri="{FF2B5EF4-FFF2-40B4-BE49-F238E27FC236}">
                <a16:creationId xmlns:a16="http://schemas.microsoft.com/office/drawing/2014/main" id="{434AF728-0FF0-AE54-F58D-E216B5826617}"/>
              </a:ext>
            </a:extLst>
          </p:cNvPr>
          <p:cNvPicPr>
            <a:picLocks noChangeAspect="1"/>
          </p:cNvPicPr>
          <p:nvPr/>
        </p:nvPicPr>
        <p:blipFill>
          <a:blip r:embed="rId2"/>
          <a:stretch>
            <a:fillRect/>
          </a:stretch>
        </p:blipFill>
        <p:spPr>
          <a:xfrm>
            <a:off x="1838827" y="615950"/>
            <a:ext cx="3962400" cy="6997700"/>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F6BC842A-EBB6-18B8-AB5E-AD10C6E69412}"/>
              </a:ext>
            </a:extLst>
          </p:cNvPr>
          <p:cNvPicPr>
            <a:picLocks noChangeAspect="1"/>
          </p:cNvPicPr>
          <p:nvPr/>
        </p:nvPicPr>
        <p:blipFill>
          <a:blip r:embed="rId3"/>
          <a:stretch>
            <a:fillRect/>
          </a:stretch>
        </p:blipFill>
        <p:spPr>
          <a:xfrm>
            <a:off x="7711573" y="1727200"/>
            <a:ext cx="5080000" cy="4775200"/>
          </a:xfrm>
          <a:prstGeom prst="rect">
            <a:avLst/>
          </a:prstGeom>
        </p:spPr>
      </p:pic>
    </p:spTree>
    <p:extLst>
      <p:ext uri="{BB962C8B-B14F-4D97-AF65-F5344CB8AC3E}">
        <p14:creationId xmlns:p14="http://schemas.microsoft.com/office/powerpoint/2010/main" val="2715333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hart with numbers and letters&#10;&#10;Description automatically generated">
            <a:extLst>
              <a:ext uri="{FF2B5EF4-FFF2-40B4-BE49-F238E27FC236}">
                <a16:creationId xmlns:a16="http://schemas.microsoft.com/office/drawing/2014/main" id="{B2E867C5-263F-009E-F22C-2B52F52114EF}"/>
              </a:ext>
            </a:extLst>
          </p:cNvPr>
          <p:cNvPicPr>
            <a:picLocks noChangeAspect="1"/>
          </p:cNvPicPr>
          <p:nvPr/>
        </p:nvPicPr>
        <p:blipFill>
          <a:blip r:embed="rId2"/>
          <a:stretch>
            <a:fillRect/>
          </a:stretch>
        </p:blipFill>
        <p:spPr>
          <a:xfrm>
            <a:off x="1452678" y="0"/>
            <a:ext cx="11725044" cy="8229600"/>
          </a:xfrm>
          <a:prstGeom prst="rect">
            <a:avLst/>
          </a:prstGeom>
        </p:spPr>
      </p:pic>
    </p:spTree>
    <p:extLst>
      <p:ext uri="{BB962C8B-B14F-4D97-AF65-F5344CB8AC3E}">
        <p14:creationId xmlns:p14="http://schemas.microsoft.com/office/powerpoint/2010/main" val="39734027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A73BF08-8377-CF21-BD5A-76FEC317C50D}"/>
              </a:ext>
            </a:extLst>
          </p:cNvPr>
          <p:cNvPicPr>
            <a:picLocks noChangeAspect="1"/>
          </p:cNvPicPr>
          <p:nvPr/>
        </p:nvPicPr>
        <p:blipFill>
          <a:blip r:embed="rId2"/>
          <a:stretch>
            <a:fillRect/>
          </a:stretch>
        </p:blipFill>
        <p:spPr>
          <a:xfrm>
            <a:off x="0" y="680645"/>
            <a:ext cx="14630400" cy="6868310"/>
          </a:xfrm>
          <a:prstGeom prst="rect">
            <a:avLst/>
          </a:prstGeom>
        </p:spPr>
      </p:pic>
    </p:spTree>
    <p:extLst>
      <p:ext uri="{BB962C8B-B14F-4D97-AF65-F5344CB8AC3E}">
        <p14:creationId xmlns:p14="http://schemas.microsoft.com/office/powerpoint/2010/main" val="1585204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5466D83-B92F-0889-3F33-23A655C2F834}"/>
              </a:ext>
            </a:extLst>
          </p:cNvPr>
          <p:cNvPicPr>
            <a:picLocks noChangeAspect="1"/>
          </p:cNvPicPr>
          <p:nvPr/>
        </p:nvPicPr>
        <p:blipFill>
          <a:blip r:embed="rId2"/>
          <a:stretch>
            <a:fillRect/>
          </a:stretch>
        </p:blipFill>
        <p:spPr>
          <a:xfrm>
            <a:off x="0" y="355065"/>
            <a:ext cx="14630400" cy="7519469"/>
          </a:xfrm>
          <a:prstGeom prst="rect">
            <a:avLst/>
          </a:prstGeom>
        </p:spPr>
      </p:pic>
    </p:spTree>
    <p:extLst>
      <p:ext uri="{BB962C8B-B14F-4D97-AF65-F5344CB8AC3E}">
        <p14:creationId xmlns:p14="http://schemas.microsoft.com/office/powerpoint/2010/main" val="33455895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4859" y="610910"/>
            <a:ext cx="13080683" cy="1302544"/>
          </a:xfrm>
          <a:prstGeom prst="rect">
            <a:avLst/>
          </a:prstGeom>
          <a:noFill/>
          <a:ln/>
        </p:spPr>
        <p:txBody>
          <a:bodyPr wrap="square" lIns="0" tIns="0" rIns="0" bIns="0" rtlCol="0" anchor="t"/>
          <a:lstStyle/>
          <a:p>
            <a:pPr marL="0" indent="0">
              <a:lnSpc>
                <a:spcPts val="5100"/>
              </a:lnSpc>
              <a:buNone/>
            </a:pPr>
            <a:r>
              <a:rPr lang="en-US" sz="4100" dirty="0">
                <a:solidFill>
                  <a:srgbClr val="FFD9BE"/>
                </a:solidFill>
                <a:latin typeface="Quattrocento" pitchFamily="34" charset="0"/>
                <a:ea typeface="Quattrocento" pitchFamily="34" charset="-122"/>
                <a:cs typeface="Quattrocento" pitchFamily="34" charset="-120"/>
              </a:rPr>
              <a:t>Evaluating Resume Classification: F1-Macro, Precision, and Recall</a:t>
            </a:r>
            <a:endParaRPr lang="en-US" sz="4100" dirty="0"/>
          </a:p>
        </p:txBody>
      </p:sp>
      <p:sp>
        <p:nvSpPr>
          <p:cNvPr id="3" name="Text 1"/>
          <p:cNvSpPr/>
          <p:nvPr/>
        </p:nvSpPr>
        <p:spPr>
          <a:xfrm>
            <a:off x="774859"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Precision</a:t>
            </a:r>
            <a:endParaRPr lang="en-US" sz="2050" dirty="0"/>
          </a:p>
        </p:txBody>
      </p:sp>
      <p:sp>
        <p:nvSpPr>
          <p:cNvPr id="4" name="Text 2"/>
          <p:cNvSpPr/>
          <p:nvPr/>
        </p:nvSpPr>
        <p:spPr>
          <a:xfrm>
            <a:off x="774859" y="3013829"/>
            <a:ext cx="6270307" cy="177165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resume category, precision tells us what percentage of resumes we predicted to be in that category were actually in that category. </a:t>
            </a:r>
            <a:endParaRPr lang="en-US" sz="1700" dirty="0"/>
          </a:p>
        </p:txBody>
      </p:sp>
      <p:sp>
        <p:nvSpPr>
          <p:cNvPr id="5" name="Text 3"/>
          <p:cNvSpPr/>
          <p:nvPr/>
        </p:nvSpPr>
        <p:spPr>
          <a:xfrm>
            <a:off x="7592854" y="2466856"/>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Recall</a:t>
            </a:r>
            <a:endParaRPr lang="en-US" sz="2050" dirty="0"/>
          </a:p>
        </p:txBody>
      </p:sp>
      <p:sp>
        <p:nvSpPr>
          <p:cNvPr id="6" name="Text 4"/>
          <p:cNvSpPr/>
          <p:nvPr/>
        </p:nvSpPr>
        <p:spPr>
          <a:xfrm>
            <a:off x="7592854" y="3013829"/>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category, recall tells us what percentage of actual resumes in that category we correctly identified. </a:t>
            </a:r>
            <a:endParaRPr lang="en-US" sz="1700" dirty="0"/>
          </a:p>
        </p:txBody>
      </p:sp>
      <p:sp>
        <p:nvSpPr>
          <p:cNvPr id="7" name="Text 5"/>
          <p:cNvSpPr/>
          <p:nvPr/>
        </p:nvSpPr>
        <p:spPr>
          <a:xfrm>
            <a:off x="774859" y="5455087"/>
            <a:ext cx="2604849" cy="325636"/>
          </a:xfrm>
          <a:prstGeom prst="rect">
            <a:avLst/>
          </a:prstGeom>
          <a:noFill/>
          <a:ln/>
        </p:spPr>
        <p:txBody>
          <a:bodyPr wrap="none" lIns="0" tIns="0" rIns="0" bIns="0" rtlCol="0" anchor="t"/>
          <a:lstStyle/>
          <a:p>
            <a:pPr marL="0" indent="0">
              <a:lnSpc>
                <a:spcPts val="2550"/>
              </a:lnSpc>
              <a:buNone/>
            </a:pPr>
            <a:r>
              <a:rPr lang="en-US" sz="2050" dirty="0">
                <a:solidFill>
                  <a:srgbClr val="FFD9BE"/>
                </a:solidFill>
                <a:latin typeface="Quattrocento" pitchFamily="34" charset="0"/>
                <a:ea typeface="Quattrocento" pitchFamily="34" charset="-122"/>
                <a:cs typeface="Quattrocento" pitchFamily="34" charset="-120"/>
              </a:rPr>
              <a:t>F1-Macro Score</a:t>
            </a:r>
            <a:endParaRPr lang="en-US" sz="2050" dirty="0"/>
          </a:p>
        </p:txBody>
      </p:sp>
      <p:sp>
        <p:nvSpPr>
          <p:cNvPr id="8" name="Text 6"/>
          <p:cNvSpPr/>
          <p:nvPr/>
        </p:nvSpPr>
        <p:spPr>
          <a:xfrm>
            <a:off x="774859" y="6002060"/>
            <a:ext cx="6270307" cy="1417320"/>
          </a:xfrm>
          <a:prstGeom prst="rect">
            <a:avLst/>
          </a:prstGeom>
          <a:noFill/>
          <a:ln/>
        </p:spPr>
        <p:txBody>
          <a:bodyPr wrap="square" lIns="0" tIns="0" rIns="0" bIns="0" rtlCol="0" anchor="t"/>
          <a:lstStyle/>
          <a:p>
            <a:pPr marL="0" indent="0">
              <a:lnSpc>
                <a:spcPts val="2750"/>
              </a:lnSpc>
              <a:buNone/>
            </a:pPr>
            <a:r>
              <a:rPr lang="en-US" sz="1700" dirty="0">
                <a:solidFill>
                  <a:srgbClr val="F9EEE7"/>
                </a:solidFill>
                <a:latin typeface="Quattrocento" pitchFamily="34" charset="0"/>
                <a:ea typeface="Quattrocento" pitchFamily="34" charset="-122"/>
                <a:cs typeface="Quattrocento" pitchFamily="34" charset="-120"/>
              </a:rPr>
              <a:t>The F1-macro score combines precision and recall into a single metric for each category and gives equal weight to all categories regardless of how many resumes are in each.</a:t>
            </a:r>
            <a:endParaRPr lang="en-US" sz="1700" dirty="0"/>
          </a:p>
        </p:txBody>
      </p:sp>
      <p:sp>
        <p:nvSpPr>
          <p:cNvPr id="9" name="Text 7"/>
          <p:cNvSpPr/>
          <p:nvPr/>
        </p:nvSpPr>
        <p:spPr>
          <a:xfrm>
            <a:off x="7592854" y="5432941"/>
            <a:ext cx="6270307" cy="354330"/>
          </a:xfrm>
          <a:prstGeom prst="rect">
            <a:avLst/>
          </a:prstGeom>
          <a:noFill/>
          <a:ln/>
        </p:spPr>
        <p:txBody>
          <a:bodyPr wrap="none" lIns="0" tIns="0" rIns="0" bIns="0" rtlCol="0" anchor="t"/>
          <a:lstStyle/>
          <a:p>
            <a:pPr marL="0" indent="0">
              <a:lnSpc>
                <a:spcPts val="2750"/>
              </a:lnSpc>
              <a:buNone/>
            </a:pPr>
            <a:endParaRPr lang="en-US" sz="17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7914" y="537091"/>
            <a:ext cx="4581644" cy="572691"/>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Analysis and Insights</a:t>
            </a:r>
            <a:endParaRPr lang="en-US" sz="3600" dirty="0"/>
          </a:p>
        </p:txBody>
      </p:sp>
      <p:pic>
        <p:nvPicPr>
          <p:cNvPr id="4" name="Image 1" descr="preencoded.png"/>
          <p:cNvPicPr>
            <a:picLocks noChangeAspect="1"/>
          </p:cNvPicPr>
          <p:nvPr/>
        </p:nvPicPr>
        <p:blipFill>
          <a:blip r:embed="rId4"/>
          <a:stretch>
            <a:fillRect/>
          </a:stretch>
        </p:blipFill>
        <p:spPr>
          <a:xfrm>
            <a:off x="6167914" y="1401842"/>
            <a:ext cx="486727" cy="486728"/>
          </a:xfrm>
          <a:prstGeom prst="rect">
            <a:avLst/>
          </a:prstGeom>
        </p:spPr>
      </p:pic>
      <p:sp>
        <p:nvSpPr>
          <p:cNvPr id="5" name="Text 1"/>
          <p:cNvSpPr/>
          <p:nvPr/>
        </p:nvSpPr>
        <p:spPr>
          <a:xfrm>
            <a:off x="6167914" y="2083237"/>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 Findings</a:t>
            </a:r>
            <a:endParaRPr lang="en-US" sz="1800" dirty="0"/>
          </a:p>
        </p:txBody>
      </p:sp>
      <p:sp>
        <p:nvSpPr>
          <p:cNvPr id="6" name="Text 2"/>
          <p:cNvSpPr/>
          <p:nvPr/>
        </p:nvSpPr>
        <p:spPr>
          <a:xfrm>
            <a:off x="6167914" y="2486382"/>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Our analysis revealed that resumes with quantifiable achievements and industry-specific keywords were more likely to be classified as highly relevant.</a:t>
            </a:r>
            <a:endParaRPr lang="en-US" sz="1500" dirty="0"/>
          </a:p>
        </p:txBody>
      </p:sp>
      <p:pic>
        <p:nvPicPr>
          <p:cNvPr id="7" name="Image 2" descr="preencoded.png"/>
          <p:cNvPicPr>
            <a:picLocks noChangeAspect="1"/>
          </p:cNvPicPr>
          <p:nvPr/>
        </p:nvPicPr>
        <p:blipFill>
          <a:blip r:embed="rId5"/>
          <a:stretch>
            <a:fillRect/>
          </a:stretch>
        </p:blipFill>
        <p:spPr>
          <a:xfrm>
            <a:off x="6167914" y="3693438"/>
            <a:ext cx="486727" cy="486728"/>
          </a:xfrm>
          <a:prstGeom prst="rect">
            <a:avLst/>
          </a:prstGeom>
        </p:spPr>
      </p:pic>
      <p:sp>
        <p:nvSpPr>
          <p:cNvPr id="8" name="Text 3"/>
          <p:cNvSpPr/>
          <p:nvPr/>
        </p:nvSpPr>
        <p:spPr>
          <a:xfrm>
            <a:off x="6167914" y="4374832"/>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Insights</a:t>
            </a:r>
            <a:endParaRPr lang="en-US" sz="1800" dirty="0"/>
          </a:p>
        </p:txBody>
      </p:sp>
      <p:sp>
        <p:nvSpPr>
          <p:cNvPr id="9" name="Text 4"/>
          <p:cNvSpPr/>
          <p:nvPr/>
        </p:nvSpPr>
        <p:spPr>
          <a:xfrm>
            <a:off x="6167914" y="4777978"/>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The model identified emerging skill trends across industries, providing valuable insights for both job seekers and employers.</a:t>
            </a:r>
            <a:endParaRPr lang="en-US" sz="1500" dirty="0"/>
          </a:p>
        </p:txBody>
      </p:sp>
      <p:pic>
        <p:nvPicPr>
          <p:cNvPr id="10" name="Image 3" descr="preencoded.png"/>
          <p:cNvPicPr>
            <a:picLocks noChangeAspect="1"/>
          </p:cNvPicPr>
          <p:nvPr/>
        </p:nvPicPr>
        <p:blipFill>
          <a:blip r:embed="rId6"/>
          <a:stretch>
            <a:fillRect/>
          </a:stretch>
        </p:blipFill>
        <p:spPr>
          <a:xfrm>
            <a:off x="6167914" y="5985034"/>
            <a:ext cx="486727" cy="486728"/>
          </a:xfrm>
          <a:prstGeom prst="rect">
            <a:avLst/>
          </a:prstGeom>
        </p:spPr>
      </p:pic>
      <p:sp>
        <p:nvSpPr>
          <p:cNvPr id="11" name="Text 5"/>
          <p:cNvSpPr/>
          <p:nvPr/>
        </p:nvSpPr>
        <p:spPr>
          <a:xfrm>
            <a:off x="6167914" y="6666428"/>
            <a:ext cx="2290763" cy="286345"/>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Efficiency Gains</a:t>
            </a:r>
            <a:endParaRPr lang="en-US" sz="1800" dirty="0"/>
          </a:p>
        </p:txBody>
      </p:sp>
      <p:sp>
        <p:nvSpPr>
          <p:cNvPr id="12" name="Text 6"/>
          <p:cNvSpPr/>
          <p:nvPr/>
        </p:nvSpPr>
        <p:spPr>
          <a:xfrm>
            <a:off x="6167914" y="7069574"/>
            <a:ext cx="7780973" cy="622935"/>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Implementation of our AI-based screening system reduced resume review time by 75%, allowing HR teams to focus on high-potential candidates.</a:t>
            </a:r>
            <a:endParaRPr lang="en-US" sz="1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81157" y="778431"/>
            <a:ext cx="5872163" cy="572333"/>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GitHub Repository Structure</a:t>
            </a:r>
            <a:endParaRPr lang="en-US" sz="3600" dirty="0"/>
          </a:p>
        </p:txBody>
      </p:sp>
      <p:pic>
        <p:nvPicPr>
          <p:cNvPr id="3" name="Image 0" descr="preencoded.png"/>
          <p:cNvPicPr>
            <a:picLocks noChangeAspect="1"/>
          </p:cNvPicPr>
          <p:nvPr/>
        </p:nvPicPr>
        <p:blipFill>
          <a:blip r:embed="rId3"/>
          <a:stretch>
            <a:fillRect/>
          </a:stretch>
        </p:blipFill>
        <p:spPr>
          <a:xfrm>
            <a:off x="3341370" y="1739979"/>
            <a:ext cx="1313498" cy="1103352"/>
          </a:xfrm>
          <a:prstGeom prst="rect">
            <a:avLst/>
          </a:prstGeom>
        </p:spPr>
      </p:pic>
      <p:sp>
        <p:nvSpPr>
          <p:cNvPr id="4" name="Text 1"/>
          <p:cNvSpPr/>
          <p:nvPr/>
        </p:nvSpPr>
        <p:spPr>
          <a:xfrm>
            <a:off x="3955018" y="2233255"/>
            <a:ext cx="86082"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1</a:t>
            </a:r>
            <a:endParaRPr lang="en-US" sz="1900" dirty="0"/>
          </a:p>
        </p:txBody>
      </p:sp>
      <p:sp>
        <p:nvSpPr>
          <p:cNvPr id="5" name="Text 2"/>
          <p:cNvSpPr/>
          <p:nvPr/>
        </p:nvSpPr>
        <p:spPr>
          <a:xfrm>
            <a:off x="4849416" y="1934528"/>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README.md</a:t>
            </a:r>
            <a:endParaRPr lang="en-US" sz="1800" dirty="0"/>
          </a:p>
        </p:txBody>
      </p:sp>
      <p:sp>
        <p:nvSpPr>
          <p:cNvPr id="6" name="Text 3"/>
          <p:cNvSpPr/>
          <p:nvPr/>
        </p:nvSpPr>
        <p:spPr>
          <a:xfrm>
            <a:off x="4849416" y="2337316"/>
            <a:ext cx="3465195"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Project overview and setup instructions</a:t>
            </a:r>
            <a:endParaRPr lang="en-US" sz="1500" dirty="0"/>
          </a:p>
        </p:txBody>
      </p:sp>
      <p:sp>
        <p:nvSpPr>
          <p:cNvPr id="7" name="Shape 4"/>
          <p:cNvSpPr/>
          <p:nvPr/>
        </p:nvSpPr>
        <p:spPr>
          <a:xfrm>
            <a:off x="4703445" y="2858095"/>
            <a:ext cx="9197221" cy="11430"/>
          </a:xfrm>
          <a:prstGeom prst="roundRect">
            <a:avLst>
              <a:gd name="adj" fmla="val 255406"/>
            </a:avLst>
          </a:prstGeom>
          <a:solidFill>
            <a:srgbClr val="4A6B6A"/>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2684621" y="2891909"/>
            <a:ext cx="2626995" cy="1103352"/>
          </a:xfrm>
          <a:prstGeom prst="rect">
            <a:avLst/>
          </a:prstGeom>
        </p:spPr>
      </p:pic>
      <p:sp>
        <p:nvSpPr>
          <p:cNvPr id="9" name="Text 5"/>
          <p:cNvSpPr/>
          <p:nvPr/>
        </p:nvSpPr>
        <p:spPr>
          <a:xfrm>
            <a:off x="3932873" y="3248978"/>
            <a:ext cx="13037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src/</a:t>
            </a:r>
            <a:endParaRPr lang="en-US" sz="1800" dirty="0"/>
          </a:p>
        </p:txBody>
      </p:sp>
      <p:sp>
        <p:nvSpPr>
          <p:cNvPr id="11" name="Text 7"/>
          <p:cNvSpPr/>
          <p:nvPr/>
        </p:nvSpPr>
        <p:spPr>
          <a:xfrm>
            <a:off x="5506164" y="3489246"/>
            <a:ext cx="6592729"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Source code for data preprocessing, model implementation, and evaluation</a:t>
            </a:r>
            <a:endParaRPr lang="en-US" sz="1500" dirty="0"/>
          </a:p>
        </p:txBody>
      </p:sp>
      <p:sp>
        <p:nvSpPr>
          <p:cNvPr id="12" name="Shape 8"/>
          <p:cNvSpPr/>
          <p:nvPr/>
        </p:nvSpPr>
        <p:spPr>
          <a:xfrm>
            <a:off x="5360194" y="4010025"/>
            <a:ext cx="8540472" cy="11430"/>
          </a:xfrm>
          <a:prstGeom prst="roundRect">
            <a:avLst>
              <a:gd name="adj" fmla="val 255406"/>
            </a:avLst>
          </a:prstGeom>
          <a:solidFill>
            <a:srgbClr val="4A6B6A"/>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2027753" y="4043839"/>
            <a:ext cx="3940612" cy="1103352"/>
          </a:xfrm>
          <a:prstGeom prst="rect">
            <a:avLst/>
          </a:prstGeom>
        </p:spPr>
      </p:pic>
      <p:sp>
        <p:nvSpPr>
          <p:cNvPr id="14" name="Text 9"/>
          <p:cNvSpPr/>
          <p:nvPr/>
        </p:nvSpPr>
        <p:spPr>
          <a:xfrm>
            <a:off x="3931801" y="4400907"/>
            <a:ext cx="132278"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3</a:t>
            </a:r>
            <a:endParaRPr lang="en-US" sz="1900" dirty="0"/>
          </a:p>
        </p:txBody>
      </p:sp>
      <p:sp>
        <p:nvSpPr>
          <p:cNvPr id="15" name="Text 10"/>
          <p:cNvSpPr/>
          <p:nvPr/>
        </p:nvSpPr>
        <p:spPr>
          <a:xfrm>
            <a:off x="6162913" y="423838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data/</a:t>
            </a:r>
            <a:endParaRPr lang="en-US" sz="1800" dirty="0"/>
          </a:p>
        </p:txBody>
      </p:sp>
      <p:sp>
        <p:nvSpPr>
          <p:cNvPr id="16" name="Text 11"/>
          <p:cNvSpPr/>
          <p:nvPr/>
        </p:nvSpPr>
        <p:spPr>
          <a:xfrm>
            <a:off x="6162913" y="4641175"/>
            <a:ext cx="335446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Dataset files and preprocessing scripts</a:t>
            </a:r>
            <a:endParaRPr lang="en-US" sz="1500" dirty="0"/>
          </a:p>
        </p:txBody>
      </p:sp>
      <p:sp>
        <p:nvSpPr>
          <p:cNvPr id="17" name="Shape 12"/>
          <p:cNvSpPr/>
          <p:nvPr/>
        </p:nvSpPr>
        <p:spPr>
          <a:xfrm>
            <a:off x="6016943" y="5161955"/>
            <a:ext cx="7883723" cy="11430"/>
          </a:xfrm>
          <a:prstGeom prst="roundRect">
            <a:avLst>
              <a:gd name="adj" fmla="val 255406"/>
            </a:avLst>
          </a:prstGeom>
          <a:solidFill>
            <a:srgbClr val="4A6B6A"/>
          </a:solidFill>
          <a:ln/>
        </p:spPr>
        <p:txBody>
          <a:bodyPr/>
          <a:lstStyle/>
          <a:p>
            <a:endParaRPr lang="en-US"/>
          </a:p>
        </p:txBody>
      </p:sp>
      <p:pic>
        <p:nvPicPr>
          <p:cNvPr id="18" name="Image 3" descr="preencoded.png"/>
          <p:cNvPicPr>
            <a:picLocks noChangeAspect="1"/>
          </p:cNvPicPr>
          <p:nvPr/>
        </p:nvPicPr>
        <p:blipFill>
          <a:blip r:embed="rId6"/>
          <a:stretch>
            <a:fillRect/>
          </a:stretch>
        </p:blipFill>
        <p:spPr>
          <a:xfrm>
            <a:off x="1371005" y="5195768"/>
            <a:ext cx="5254109" cy="1103352"/>
          </a:xfrm>
          <a:prstGeom prst="rect">
            <a:avLst/>
          </a:prstGeom>
        </p:spPr>
      </p:pic>
      <p:sp>
        <p:nvSpPr>
          <p:cNvPr id="19" name="Text 13"/>
          <p:cNvSpPr/>
          <p:nvPr/>
        </p:nvSpPr>
        <p:spPr>
          <a:xfrm>
            <a:off x="3936206" y="5552837"/>
            <a:ext cx="123587"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4</a:t>
            </a:r>
            <a:endParaRPr lang="en-US" sz="1900" dirty="0"/>
          </a:p>
        </p:txBody>
      </p:sp>
      <p:sp>
        <p:nvSpPr>
          <p:cNvPr id="20" name="Text 14"/>
          <p:cNvSpPr/>
          <p:nvPr/>
        </p:nvSpPr>
        <p:spPr>
          <a:xfrm>
            <a:off x="6819662" y="5390317"/>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notebooks/</a:t>
            </a:r>
            <a:endParaRPr lang="en-US" sz="1800" dirty="0"/>
          </a:p>
        </p:txBody>
      </p:sp>
      <p:sp>
        <p:nvSpPr>
          <p:cNvPr id="21" name="Text 15"/>
          <p:cNvSpPr/>
          <p:nvPr/>
        </p:nvSpPr>
        <p:spPr>
          <a:xfrm>
            <a:off x="6819662" y="5793105"/>
            <a:ext cx="4474131"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Jupyter notebooks for EDA and result visualizations</a:t>
            </a:r>
            <a:endParaRPr lang="en-US" sz="1500" dirty="0"/>
          </a:p>
        </p:txBody>
      </p:sp>
      <p:sp>
        <p:nvSpPr>
          <p:cNvPr id="22" name="Shape 16"/>
          <p:cNvSpPr/>
          <p:nvPr/>
        </p:nvSpPr>
        <p:spPr>
          <a:xfrm>
            <a:off x="6673691" y="6313884"/>
            <a:ext cx="7226975" cy="11430"/>
          </a:xfrm>
          <a:prstGeom prst="roundRect">
            <a:avLst>
              <a:gd name="adj" fmla="val 255406"/>
            </a:avLst>
          </a:prstGeom>
          <a:solidFill>
            <a:srgbClr val="4A6B6A"/>
          </a:solidFill>
          <a:ln/>
        </p:spPr>
        <p:txBody>
          <a:bodyPr/>
          <a:lstStyle/>
          <a:p>
            <a:endParaRPr lang="en-US"/>
          </a:p>
        </p:txBody>
      </p:sp>
      <p:pic>
        <p:nvPicPr>
          <p:cNvPr id="23" name="Image 4" descr="preencoded.png"/>
          <p:cNvPicPr>
            <a:picLocks noChangeAspect="1"/>
          </p:cNvPicPr>
          <p:nvPr/>
        </p:nvPicPr>
        <p:blipFill>
          <a:blip r:embed="rId7"/>
          <a:stretch>
            <a:fillRect/>
          </a:stretch>
        </p:blipFill>
        <p:spPr>
          <a:xfrm>
            <a:off x="714256" y="6347698"/>
            <a:ext cx="6567607" cy="1103352"/>
          </a:xfrm>
          <a:prstGeom prst="rect">
            <a:avLst/>
          </a:prstGeom>
        </p:spPr>
      </p:pic>
      <p:sp>
        <p:nvSpPr>
          <p:cNvPr id="24" name="Text 17"/>
          <p:cNvSpPr/>
          <p:nvPr/>
        </p:nvSpPr>
        <p:spPr>
          <a:xfrm>
            <a:off x="3933468" y="6704767"/>
            <a:ext cx="129183" cy="389096"/>
          </a:xfrm>
          <a:prstGeom prst="rect">
            <a:avLst/>
          </a:prstGeom>
          <a:noFill/>
          <a:ln/>
        </p:spPr>
        <p:txBody>
          <a:bodyPr wrap="none" lIns="0" tIns="0" rIns="0" bIns="0" rtlCol="0" anchor="t"/>
          <a:lstStyle/>
          <a:p>
            <a:pPr marL="0" indent="0" algn="ctr">
              <a:lnSpc>
                <a:spcPts val="3050"/>
              </a:lnSpc>
              <a:buNone/>
            </a:pPr>
            <a:r>
              <a:rPr lang="en-US" sz="1900" dirty="0">
                <a:solidFill>
                  <a:srgbClr val="F9EEE7"/>
                </a:solidFill>
                <a:latin typeface="Quattrocento" pitchFamily="34" charset="0"/>
                <a:ea typeface="Quattrocento" pitchFamily="34" charset="-122"/>
                <a:cs typeface="Quattrocento" pitchFamily="34" charset="-120"/>
              </a:rPr>
              <a:t>5</a:t>
            </a:r>
            <a:endParaRPr lang="en-US" sz="1900" dirty="0"/>
          </a:p>
        </p:txBody>
      </p:sp>
      <p:sp>
        <p:nvSpPr>
          <p:cNvPr id="25" name="Text 18"/>
          <p:cNvSpPr/>
          <p:nvPr/>
        </p:nvSpPr>
        <p:spPr>
          <a:xfrm>
            <a:off x="7476411" y="6542246"/>
            <a:ext cx="2289572" cy="286107"/>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docs/</a:t>
            </a:r>
            <a:endParaRPr lang="en-US" sz="1800" dirty="0"/>
          </a:p>
        </p:txBody>
      </p:sp>
      <p:sp>
        <p:nvSpPr>
          <p:cNvPr id="26" name="Text 19"/>
          <p:cNvSpPr/>
          <p:nvPr/>
        </p:nvSpPr>
        <p:spPr>
          <a:xfrm>
            <a:off x="7476411" y="6945035"/>
            <a:ext cx="3777377" cy="311468"/>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Detailed documentation and project report</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02838" y="982028"/>
            <a:ext cx="7538323" cy="1349216"/>
          </a:xfrm>
          <a:prstGeom prst="rect">
            <a:avLst/>
          </a:prstGeom>
          <a:noFill/>
          <a:ln/>
        </p:spPr>
        <p:txBody>
          <a:bodyPr wrap="square" lIns="0" tIns="0" rIns="0" bIns="0" rtlCol="0" anchor="t"/>
          <a:lstStyle/>
          <a:p>
            <a:pPr marL="0" indent="0">
              <a:lnSpc>
                <a:spcPts val="5300"/>
              </a:lnSpc>
              <a:buNone/>
            </a:pPr>
            <a:r>
              <a:rPr lang="en-US" sz="4250" dirty="0">
                <a:solidFill>
                  <a:srgbClr val="FFD9BE"/>
                </a:solidFill>
                <a:latin typeface="Quattrocento" pitchFamily="34" charset="0"/>
                <a:ea typeface="Quattrocento" pitchFamily="34" charset="-122"/>
                <a:cs typeface="Quattrocento" pitchFamily="34" charset="-120"/>
              </a:rPr>
              <a:t>Project Overview and Objectives</a:t>
            </a:r>
            <a:endParaRPr lang="en-US" sz="4250" dirty="0"/>
          </a:p>
        </p:txBody>
      </p:sp>
      <p:sp>
        <p:nvSpPr>
          <p:cNvPr id="4" name="Shape 1"/>
          <p:cNvSpPr/>
          <p:nvPr/>
        </p:nvSpPr>
        <p:spPr>
          <a:xfrm>
            <a:off x="802838" y="2933343"/>
            <a:ext cx="401360" cy="401360"/>
          </a:xfrm>
          <a:prstGeom prst="roundRect">
            <a:avLst>
              <a:gd name="adj" fmla="val 8573"/>
            </a:avLst>
          </a:prstGeom>
          <a:solidFill>
            <a:srgbClr val="315251"/>
          </a:solidFill>
          <a:ln/>
        </p:spPr>
        <p:txBody>
          <a:bodyPr/>
          <a:lstStyle/>
          <a:p>
            <a:endParaRPr lang="en-US"/>
          </a:p>
        </p:txBody>
      </p:sp>
      <p:sp>
        <p:nvSpPr>
          <p:cNvPr id="5" name="Text 2"/>
          <p:cNvSpPr/>
          <p:nvPr/>
        </p:nvSpPr>
        <p:spPr>
          <a:xfrm>
            <a:off x="1433513"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Automate Resume Filtering</a:t>
            </a:r>
            <a:endParaRPr lang="en-US" sz="2100" dirty="0"/>
          </a:p>
        </p:txBody>
      </p:sp>
      <p:sp>
        <p:nvSpPr>
          <p:cNvPr id="6" name="Text 3"/>
          <p:cNvSpPr/>
          <p:nvPr/>
        </p:nvSpPr>
        <p:spPr>
          <a:xfrm>
            <a:off x="1433513"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Develop an AI model to screen resumes efficiently and accurately. </a:t>
            </a:r>
            <a:endParaRPr lang="en-US" sz="1800" dirty="0"/>
          </a:p>
        </p:txBody>
      </p:sp>
      <p:sp>
        <p:nvSpPr>
          <p:cNvPr id="7" name="Shape 4"/>
          <p:cNvSpPr/>
          <p:nvPr/>
        </p:nvSpPr>
        <p:spPr>
          <a:xfrm>
            <a:off x="4686657" y="2933343"/>
            <a:ext cx="401360" cy="401360"/>
          </a:xfrm>
          <a:prstGeom prst="roundRect">
            <a:avLst>
              <a:gd name="adj" fmla="val 8573"/>
            </a:avLst>
          </a:prstGeom>
          <a:solidFill>
            <a:srgbClr val="315251"/>
          </a:solidFill>
          <a:ln/>
        </p:spPr>
        <p:txBody>
          <a:bodyPr/>
          <a:lstStyle/>
          <a:p>
            <a:endParaRPr lang="en-US"/>
          </a:p>
        </p:txBody>
      </p:sp>
      <p:sp>
        <p:nvSpPr>
          <p:cNvPr id="8" name="Text 5"/>
          <p:cNvSpPr/>
          <p:nvPr/>
        </p:nvSpPr>
        <p:spPr>
          <a:xfrm>
            <a:off x="5317331" y="2933343"/>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Leverage Hugging Face Transformers</a:t>
            </a:r>
            <a:endParaRPr lang="en-US" sz="2100" dirty="0"/>
          </a:p>
        </p:txBody>
      </p:sp>
      <p:sp>
        <p:nvSpPr>
          <p:cNvPr id="9" name="Text 6"/>
          <p:cNvSpPr/>
          <p:nvPr/>
        </p:nvSpPr>
        <p:spPr>
          <a:xfrm>
            <a:off x="5317331" y="3745587"/>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Utilize pre-trained models (</a:t>
            </a:r>
            <a:r>
              <a:rPr lang="en-US" sz="1800" dirty="0" err="1">
                <a:solidFill>
                  <a:srgbClr val="F9EEE7"/>
                </a:solidFill>
                <a:latin typeface="Quattrocento" pitchFamily="34" charset="0"/>
                <a:ea typeface="Quattrocento" pitchFamily="34" charset="-122"/>
                <a:cs typeface="Quattrocento" pitchFamily="34" charset="-120"/>
              </a:rPr>
              <a:t>DistilBERT</a:t>
            </a:r>
            <a:r>
              <a:rPr lang="en-US" sz="1800" dirty="0">
                <a:solidFill>
                  <a:srgbClr val="F9EEE7"/>
                </a:solidFill>
                <a:latin typeface="Quattrocento" pitchFamily="34" charset="0"/>
                <a:ea typeface="Quattrocento" pitchFamily="34" charset="-122"/>
                <a:cs typeface="Quattrocento" pitchFamily="34" charset="-120"/>
              </a:rPr>
              <a:t>) for NLP tasks.</a:t>
            </a:r>
            <a:endParaRPr lang="en-US" sz="1800" dirty="0"/>
          </a:p>
        </p:txBody>
      </p:sp>
      <p:sp>
        <p:nvSpPr>
          <p:cNvPr id="10" name="Shape 7"/>
          <p:cNvSpPr/>
          <p:nvPr/>
        </p:nvSpPr>
        <p:spPr>
          <a:xfrm>
            <a:off x="802838" y="5334119"/>
            <a:ext cx="401360" cy="401360"/>
          </a:xfrm>
          <a:prstGeom prst="roundRect">
            <a:avLst>
              <a:gd name="adj" fmla="val 8573"/>
            </a:avLst>
          </a:prstGeom>
          <a:solidFill>
            <a:srgbClr val="315251"/>
          </a:solidFill>
          <a:ln/>
        </p:spPr>
        <p:txBody>
          <a:bodyPr/>
          <a:lstStyle/>
          <a:p>
            <a:endParaRPr lang="en-US"/>
          </a:p>
        </p:txBody>
      </p:sp>
      <p:sp>
        <p:nvSpPr>
          <p:cNvPr id="11" name="Text 8"/>
          <p:cNvSpPr/>
          <p:nvPr/>
        </p:nvSpPr>
        <p:spPr>
          <a:xfrm>
            <a:off x="1433513" y="5334119"/>
            <a:ext cx="2753082" cy="337304"/>
          </a:xfrm>
          <a:prstGeom prst="rect">
            <a:avLst/>
          </a:prstGeom>
          <a:noFill/>
          <a:ln/>
        </p:spPr>
        <p:txBody>
          <a:bodyPr wrap="non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Enhance HR Efficiency</a:t>
            </a:r>
            <a:endParaRPr lang="en-US" sz="2100" dirty="0"/>
          </a:p>
        </p:txBody>
      </p:sp>
      <p:sp>
        <p:nvSpPr>
          <p:cNvPr id="12" name="Text 9"/>
          <p:cNvSpPr/>
          <p:nvPr/>
        </p:nvSpPr>
        <p:spPr>
          <a:xfrm>
            <a:off x="1433513" y="5809059"/>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Reduce manual screening time and improve candidate selection.</a:t>
            </a:r>
            <a:endParaRPr lang="en-US" sz="1800" dirty="0"/>
          </a:p>
        </p:txBody>
      </p:sp>
      <p:sp>
        <p:nvSpPr>
          <p:cNvPr id="13" name="Shape 10"/>
          <p:cNvSpPr/>
          <p:nvPr/>
        </p:nvSpPr>
        <p:spPr>
          <a:xfrm>
            <a:off x="4686657" y="5334119"/>
            <a:ext cx="401360" cy="401360"/>
          </a:xfrm>
          <a:prstGeom prst="roundRect">
            <a:avLst>
              <a:gd name="adj" fmla="val 8573"/>
            </a:avLst>
          </a:prstGeom>
          <a:solidFill>
            <a:srgbClr val="315251"/>
          </a:solidFill>
          <a:ln/>
        </p:spPr>
        <p:txBody>
          <a:bodyPr/>
          <a:lstStyle/>
          <a:p>
            <a:endParaRPr lang="en-US"/>
          </a:p>
        </p:txBody>
      </p:sp>
      <p:sp>
        <p:nvSpPr>
          <p:cNvPr id="14" name="Text 11"/>
          <p:cNvSpPr/>
          <p:nvPr/>
        </p:nvSpPr>
        <p:spPr>
          <a:xfrm>
            <a:off x="5317331" y="5334119"/>
            <a:ext cx="3023830" cy="674608"/>
          </a:xfrm>
          <a:prstGeom prst="rect">
            <a:avLst/>
          </a:prstGeom>
          <a:noFill/>
          <a:ln/>
        </p:spPr>
        <p:txBody>
          <a:bodyPr wrap="square" lIns="0" tIns="0" rIns="0" bIns="0" rtlCol="0" anchor="t"/>
          <a:lstStyle/>
          <a:p>
            <a:pPr marL="0" indent="0">
              <a:lnSpc>
                <a:spcPts val="2650"/>
              </a:lnSpc>
              <a:buNone/>
            </a:pPr>
            <a:r>
              <a:rPr lang="en-US" sz="2100" dirty="0">
                <a:solidFill>
                  <a:srgbClr val="F9EEE7"/>
                </a:solidFill>
                <a:latin typeface="Quattrocento" pitchFamily="34" charset="0"/>
                <a:ea typeface="Quattrocento" pitchFamily="34" charset="-122"/>
                <a:cs typeface="Quattrocento" pitchFamily="34" charset="-120"/>
              </a:rPr>
              <a:t>Provide Comprehensive Documentation</a:t>
            </a:r>
            <a:endParaRPr lang="en-US" sz="2100" dirty="0"/>
          </a:p>
        </p:txBody>
      </p:sp>
      <p:sp>
        <p:nvSpPr>
          <p:cNvPr id="15" name="Text 12"/>
          <p:cNvSpPr/>
          <p:nvPr/>
        </p:nvSpPr>
        <p:spPr>
          <a:xfrm>
            <a:off x="5317331" y="6146363"/>
            <a:ext cx="3023830" cy="1101209"/>
          </a:xfrm>
          <a:prstGeom prst="rect">
            <a:avLst/>
          </a:prstGeom>
          <a:noFill/>
          <a:ln/>
        </p:spPr>
        <p:txBody>
          <a:bodyPr wrap="square" lIns="0" tIns="0" rIns="0" bIns="0" rtlCol="0" anchor="t"/>
          <a:lstStyle/>
          <a:p>
            <a:pPr marL="0" indent="0">
              <a:lnSpc>
                <a:spcPts val="2850"/>
              </a:lnSpc>
              <a:buNone/>
            </a:pPr>
            <a:r>
              <a:rPr lang="en-US" sz="1800" dirty="0">
                <a:solidFill>
                  <a:srgbClr val="F9EEE7"/>
                </a:solidFill>
                <a:latin typeface="Quattrocento" pitchFamily="34" charset="0"/>
                <a:ea typeface="Quattrocento" pitchFamily="34" charset="-122"/>
                <a:cs typeface="Quattrocento" pitchFamily="34" charset="-120"/>
              </a:rPr>
              <a:t>Our tool automatically filters out resumes that do not match the job requirements.</a:t>
            </a:r>
            <a:endParaRPr lang="en-US"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5099" y="625435"/>
            <a:ext cx="9482733" cy="668179"/>
          </a:xfrm>
          <a:prstGeom prst="rect">
            <a:avLst/>
          </a:prstGeom>
          <a:noFill/>
          <a:ln/>
        </p:spPr>
        <p:txBody>
          <a:bodyPr wrap="none" lIns="0" tIns="0" rIns="0" bIns="0" rtlCol="0" anchor="t"/>
          <a:lstStyle/>
          <a:p>
            <a:pPr marL="0" indent="0">
              <a:lnSpc>
                <a:spcPts val="5250"/>
              </a:lnSpc>
              <a:buNone/>
            </a:pPr>
            <a:r>
              <a:rPr lang="en-US" sz="4200" dirty="0">
                <a:solidFill>
                  <a:srgbClr val="FFD9BE"/>
                </a:solidFill>
                <a:latin typeface="Quattrocento" pitchFamily="34" charset="0"/>
                <a:ea typeface="Quattrocento" pitchFamily="34" charset="-122"/>
                <a:cs typeface="Quattrocento" pitchFamily="34" charset="-120"/>
              </a:rPr>
              <a:t>Future Enhancements and Applications</a:t>
            </a:r>
            <a:endParaRPr lang="en-US" sz="4200" dirty="0"/>
          </a:p>
        </p:txBody>
      </p:sp>
      <p:sp>
        <p:nvSpPr>
          <p:cNvPr id="3" name="Shape 1"/>
          <p:cNvSpPr/>
          <p:nvPr/>
        </p:nvSpPr>
        <p:spPr>
          <a:xfrm>
            <a:off x="795099" y="1747957"/>
            <a:ext cx="1629966" cy="1288018"/>
          </a:xfrm>
          <a:prstGeom prst="roundRect">
            <a:avLst>
              <a:gd name="adj" fmla="val 2646"/>
            </a:avLst>
          </a:prstGeom>
          <a:solidFill>
            <a:srgbClr val="315251"/>
          </a:solidFill>
          <a:ln/>
        </p:spPr>
        <p:txBody>
          <a:bodyPr/>
          <a:lstStyle/>
          <a:p>
            <a:endParaRPr lang="en-US"/>
          </a:p>
        </p:txBody>
      </p:sp>
      <p:sp>
        <p:nvSpPr>
          <p:cNvPr id="4" name="Text 2"/>
          <p:cNvSpPr/>
          <p:nvPr/>
        </p:nvSpPr>
        <p:spPr>
          <a:xfrm>
            <a:off x="1022271" y="2164794"/>
            <a:ext cx="100489"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1</a:t>
            </a:r>
            <a:endParaRPr lang="en-US" sz="2200" dirty="0"/>
          </a:p>
        </p:txBody>
      </p:sp>
      <p:sp>
        <p:nvSpPr>
          <p:cNvPr id="5" name="Text 3"/>
          <p:cNvSpPr/>
          <p:nvPr/>
        </p:nvSpPr>
        <p:spPr>
          <a:xfrm>
            <a:off x="2652236" y="1975128"/>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Multi-lingual Support</a:t>
            </a:r>
            <a:endParaRPr lang="en-US" sz="2100" dirty="0"/>
          </a:p>
        </p:txBody>
      </p:sp>
      <p:sp>
        <p:nvSpPr>
          <p:cNvPr id="6" name="Text 4"/>
          <p:cNvSpPr/>
          <p:nvPr/>
        </p:nvSpPr>
        <p:spPr>
          <a:xfrm>
            <a:off x="2652236" y="2445425"/>
            <a:ext cx="608349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Extend the model to process resumes in multiple languages</a:t>
            </a:r>
            <a:endParaRPr lang="en-US" sz="1750" dirty="0"/>
          </a:p>
        </p:txBody>
      </p:sp>
      <p:sp>
        <p:nvSpPr>
          <p:cNvPr id="7" name="Shape 5"/>
          <p:cNvSpPr/>
          <p:nvPr/>
        </p:nvSpPr>
        <p:spPr>
          <a:xfrm>
            <a:off x="2538651" y="3020735"/>
            <a:ext cx="11183064" cy="15240"/>
          </a:xfrm>
          <a:prstGeom prst="roundRect">
            <a:avLst>
              <a:gd name="adj" fmla="val 223603"/>
            </a:avLst>
          </a:prstGeom>
          <a:solidFill>
            <a:srgbClr val="4A6B6A"/>
          </a:solidFill>
          <a:ln/>
        </p:spPr>
        <p:txBody>
          <a:bodyPr/>
          <a:lstStyle/>
          <a:p>
            <a:endParaRPr lang="en-US"/>
          </a:p>
        </p:txBody>
      </p:sp>
      <p:sp>
        <p:nvSpPr>
          <p:cNvPr id="8" name="Shape 6"/>
          <p:cNvSpPr/>
          <p:nvPr/>
        </p:nvSpPr>
        <p:spPr>
          <a:xfrm>
            <a:off x="795099" y="3149560"/>
            <a:ext cx="3260050" cy="1288018"/>
          </a:xfrm>
          <a:prstGeom prst="roundRect">
            <a:avLst>
              <a:gd name="adj" fmla="val 2646"/>
            </a:avLst>
          </a:prstGeom>
          <a:solidFill>
            <a:srgbClr val="315251"/>
          </a:solidFill>
          <a:ln/>
        </p:spPr>
        <p:txBody>
          <a:bodyPr/>
          <a:lstStyle/>
          <a:p>
            <a:endParaRPr lang="en-US"/>
          </a:p>
        </p:txBody>
      </p:sp>
      <p:sp>
        <p:nvSpPr>
          <p:cNvPr id="9" name="Text 7"/>
          <p:cNvSpPr/>
          <p:nvPr/>
        </p:nvSpPr>
        <p:spPr>
          <a:xfrm>
            <a:off x="1022271" y="3566398"/>
            <a:ext cx="152162"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2</a:t>
            </a:r>
            <a:endParaRPr lang="en-US" sz="2200" dirty="0"/>
          </a:p>
        </p:txBody>
      </p:sp>
      <p:sp>
        <p:nvSpPr>
          <p:cNvPr id="10" name="Text 8"/>
          <p:cNvSpPr/>
          <p:nvPr/>
        </p:nvSpPr>
        <p:spPr>
          <a:xfrm>
            <a:off x="4282321" y="3376732"/>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Bias Detection</a:t>
            </a:r>
            <a:endParaRPr lang="en-US" sz="2100" dirty="0"/>
          </a:p>
        </p:txBody>
      </p:sp>
      <p:sp>
        <p:nvSpPr>
          <p:cNvPr id="11" name="Text 9"/>
          <p:cNvSpPr/>
          <p:nvPr/>
        </p:nvSpPr>
        <p:spPr>
          <a:xfrm>
            <a:off x="4282321" y="3847028"/>
            <a:ext cx="8500824"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algorithms to identify and mitigate potential biases in resume screening</a:t>
            </a:r>
            <a:endParaRPr lang="en-US" sz="1750" dirty="0"/>
          </a:p>
        </p:txBody>
      </p:sp>
      <p:sp>
        <p:nvSpPr>
          <p:cNvPr id="12" name="Shape 10"/>
          <p:cNvSpPr/>
          <p:nvPr/>
        </p:nvSpPr>
        <p:spPr>
          <a:xfrm>
            <a:off x="4168735" y="4422338"/>
            <a:ext cx="9552980" cy="15240"/>
          </a:xfrm>
          <a:prstGeom prst="roundRect">
            <a:avLst>
              <a:gd name="adj" fmla="val 223603"/>
            </a:avLst>
          </a:prstGeom>
          <a:solidFill>
            <a:srgbClr val="4A6B6A"/>
          </a:solidFill>
          <a:ln/>
        </p:spPr>
        <p:txBody>
          <a:bodyPr/>
          <a:lstStyle/>
          <a:p>
            <a:endParaRPr lang="en-US"/>
          </a:p>
        </p:txBody>
      </p:sp>
      <p:sp>
        <p:nvSpPr>
          <p:cNvPr id="13" name="Shape 11"/>
          <p:cNvSpPr/>
          <p:nvPr/>
        </p:nvSpPr>
        <p:spPr>
          <a:xfrm>
            <a:off x="795099" y="4551164"/>
            <a:ext cx="4890016" cy="1288018"/>
          </a:xfrm>
          <a:prstGeom prst="roundRect">
            <a:avLst>
              <a:gd name="adj" fmla="val 2646"/>
            </a:avLst>
          </a:prstGeom>
          <a:solidFill>
            <a:srgbClr val="315251"/>
          </a:solidFill>
          <a:ln/>
        </p:spPr>
        <p:txBody>
          <a:bodyPr/>
          <a:lstStyle/>
          <a:p>
            <a:endParaRPr lang="en-US"/>
          </a:p>
        </p:txBody>
      </p:sp>
      <p:sp>
        <p:nvSpPr>
          <p:cNvPr id="14" name="Text 12"/>
          <p:cNvSpPr/>
          <p:nvPr/>
        </p:nvSpPr>
        <p:spPr>
          <a:xfrm>
            <a:off x="1022271" y="4968002"/>
            <a:ext cx="15442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3</a:t>
            </a:r>
            <a:endParaRPr lang="en-US" sz="2200" dirty="0"/>
          </a:p>
        </p:txBody>
      </p:sp>
      <p:sp>
        <p:nvSpPr>
          <p:cNvPr id="15" name="Text 13"/>
          <p:cNvSpPr/>
          <p:nvPr/>
        </p:nvSpPr>
        <p:spPr>
          <a:xfrm>
            <a:off x="5912287" y="4778335"/>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Integration with ATS</a:t>
            </a:r>
            <a:endParaRPr lang="en-US" sz="2100" dirty="0"/>
          </a:p>
        </p:txBody>
      </p:sp>
      <p:sp>
        <p:nvSpPr>
          <p:cNvPr id="16" name="Text 14"/>
          <p:cNvSpPr/>
          <p:nvPr/>
        </p:nvSpPr>
        <p:spPr>
          <a:xfrm>
            <a:off x="5912287" y="5248632"/>
            <a:ext cx="5706308" cy="363379"/>
          </a:xfrm>
          <a:prstGeom prst="rect">
            <a:avLst/>
          </a:prstGeom>
          <a:noFill/>
          <a:ln/>
        </p:spPr>
        <p:txBody>
          <a:bodyPr wrap="non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Develop plugins for popular Applicant Tracking Systems</a:t>
            </a:r>
            <a:endParaRPr lang="en-US" sz="1750" dirty="0"/>
          </a:p>
        </p:txBody>
      </p:sp>
      <p:sp>
        <p:nvSpPr>
          <p:cNvPr id="17" name="Shape 15"/>
          <p:cNvSpPr/>
          <p:nvPr/>
        </p:nvSpPr>
        <p:spPr>
          <a:xfrm>
            <a:off x="5798701" y="5823942"/>
            <a:ext cx="7923014" cy="15240"/>
          </a:xfrm>
          <a:prstGeom prst="roundRect">
            <a:avLst>
              <a:gd name="adj" fmla="val 223603"/>
            </a:avLst>
          </a:prstGeom>
          <a:solidFill>
            <a:srgbClr val="4A6B6A"/>
          </a:solidFill>
          <a:ln/>
        </p:spPr>
        <p:txBody>
          <a:bodyPr/>
          <a:lstStyle/>
          <a:p>
            <a:endParaRPr lang="en-US"/>
          </a:p>
        </p:txBody>
      </p:sp>
      <p:sp>
        <p:nvSpPr>
          <p:cNvPr id="18" name="Shape 16"/>
          <p:cNvSpPr/>
          <p:nvPr/>
        </p:nvSpPr>
        <p:spPr>
          <a:xfrm>
            <a:off x="795099" y="5952768"/>
            <a:ext cx="6520101" cy="1651397"/>
          </a:xfrm>
          <a:prstGeom prst="roundRect">
            <a:avLst>
              <a:gd name="adj" fmla="val 2064"/>
            </a:avLst>
          </a:prstGeom>
          <a:solidFill>
            <a:srgbClr val="315251"/>
          </a:solidFill>
          <a:ln/>
        </p:spPr>
        <p:txBody>
          <a:bodyPr/>
          <a:lstStyle/>
          <a:p>
            <a:endParaRPr lang="en-US"/>
          </a:p>
        </p:txBody>
      </p:sp>
      <p:sp>
        <p:nvSpPr>
          <p:cNvPr id="19" name="Text 17"/>
          <p:cNvSpPr/>
          <p:nvPr/>
        </p:nvSpPr>
        <p:spPr>
          <a:xfrm>
            <a:off x="1022271" y="6551295"/>
            <a:ext cx="144304" cy="454343"/>
          </a:xfrm>
          <a:prstGeom prst="rect">
            <a:avLst/>
          </a:prstGeom>
          <a:noFill/>
          <a:ln/>
        </p:spPr>
        <p:txBody>
          <a:bodyPr wrap="none" lIns="0" tIns="0" rIns="0" bIns="0" rtlCol="0" anchor="t"/>
          <a:lstStyle/>
          <a:p>
            <a:pPr marL="0" indent="0" algn="ctr">
              <a:lnSpc>
                <a:spcPts val="3550"/>
              </a:lnSpc>
              <a:buNone/>
            </a:pPr>
            <a:r>
              <a:rPr lang="en-US" sz="2200" dirty="0">
                <a:solidFill>
                  <a:srgbClr val="F9EEE7"/>
                </a:solidFill>
                <a:latin typeface="Quattrocento" pitchFamily="34" charset="0"/>
                <a:ea typeface="Quattrocento" pitchFamily="34" charset="-122"/>
                <a:cs typeface="Quattrocento" pitchFamily="34" charset="-120"/>
              </a:rPr>
              <a:t>4</a:t>
            </a:r>
            <a:endParaRPr lang="en-US" sz="2200" dirty="0"/>
          </a:p>
        </p:txBody>
      </p:sp>
      <p:sp>
        <p:nvSpPr>
          <p:cNvPr id="20" name="Text 18"/>
          <p:cNvSpPr/>
          <p:nvPr/>
        </p:nvSpPr>
        <p:spPr>
          <a:xfrm>
            <a:off x="7542371" y="6179939"/>
            <a:ext cx="2672596" cy="334089"/>
          </a:xfrm>
          <a:prstGeom prst="rect">
            <a:avLst/>
          </a:prstGeom>
          <a:noFill/>
          <a:ln/>
        </p:spPr>
        <p:txBody>
          <a:bodyPr wrap="none" lIns="0" tIns="0" rIns="0" bIns="0" rtlCol="0" anchor="t"/>
          <a:lstStyle/>
          <a:p>
            <a:pPr marL="0" indent="0" algn="l">
              <a:lnSpc>
                <a:spcPts val="2600"/>
              </a:lnSpc>
              <a:buNone/>
            </a:pPr>
            <a:r>
              <a:rPr lang="en-US" sz="2100" dirty="0">
                <a:solidFill>
                  <a:srgbClr val="F9EEE7"/>
                </a:solidFill>
                <a:latin typeface="Quattrocento" pitchFamily="34" charset="0"/>
                <a:ea typeface="Quattrocento" pitchFamily="34" charset="-122"/>
                <a:cs typeface="Quattrocento" pitchFamily="34" charset="-120"/>
              </a:rPr>
              <a:t>Candidate Ranking</a:t>
            </a:r>
            <a:endParaRPr lang="en-US" sz="2100" dirty="0"/>
          </a:p>
        </p:txBody>
      </p:sp>
      <p:sp>
        <p:nvSpPr>
          <p:cNvPr id="21" name="Text 19"/>
          <p:cNvSpPr/>
          <p:nvPr/>
        </p:nvSpPr>
        <p:spPr>
          <a:xfrm>
            <a:off x="7542371" y="6650236"/>
            <a:ext cx="6065758" cy="726758"/>
          </a:xfrm>
          <a:prstGeom prst="rect">
            <a:avLst/>
          </a:prstGeom>
          <a:noFill/>
          <a:ln/>
        </p:spPr>
        <p:txBody>
          <a:bodyPr wrap="square" lIns="0" tIns="0" rIns="0" bIns="0" rtlCol="0" anchor="t"/>
          <a:lstStyle/>
          <a:p>
            <a:pPr marL="0" indent="0" algn="l">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 sophisticated ranking system for shortlisted candidates</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08183"/>
          </a:xfrm>
          <a:prstGeom prst="rect">
            <a:avLst/>
          </a:prstGeom>
        </p:spPr>
      </p:pic>
      <p:sp>
        <p:nvSpPr>
          <p:cNvPr id="3" name="Text 0"/>
          <p:cNvSpPr/>
          <p:nvPr/>
        </p:nvSpPr>
        <p:spPr>
          <a:xfrm>
            <a:off x="730210" y="3183017"/>
            <a:ext cx="5927646" cy="613767"/>
          </a:xfrm>
          <a:prstGeom prst="rect">
            <a:avLst/>
          </a:prstGeom>
          <a:noFill/>
          <a:ln/>
        </p:spPr>
        <p:txBody>
          <a:bodyPr wrap="none" lIns="0" tIns="0" rIns="0" bIns="0" rtlCol="0" anchor="t"/>
          <a:lstStyle/>
          <a:p>
            <a:pPr marL="0" indent="0">
              <a:lnSpc>
                <a:spcPts val="4800"/>
              </a:lnSpc>
              <a:buNone/>
            </a:pPr>
            <a:r>
              <a:rPr lang="en-US" sz="3850" dirty="0">
                <a:solidFill>
                  <a:srgbClr val="FFD9BE"/>
                </a:solidFill>
                <a:latin typeface="Quattrocento" pitchFamily="34" charset="0"/>
                <a:ea typeface="Quattrocento" pitchFamily="34" charset="-122"/>
                <a:cs typeface="Quattrocento" pitchFamily="34" charset="-120"/>
              </a:rPr>
              <a:t>Conclusion and Next Steps</a:t>
            </a:r>
            <a:endParaRPr lang="en-US" sz="3850" dirty="0"/>
          </a:p>
        </p:txBody>
      </p:sp>
      <p:sp>
        <p:nvSpPr>
          <p:cNvPr id="4" name="Shape 1"/>
          <p:cNvSpPr/>
          <p:nvPr/>
        </p:nvSpPr>
        <p:spPr>
          <a:xfrm>
            <a:off x="730210" y="4344353"/>
            <a:ext cx="469463" cy="469463"/>
          </a:xfrm>
          <a:prstGeom prst="roundRect">
            <a:avLst>
              <a:gd name="adj" fmla="val 6667"/>
            </a:avLst>
          </a:prstGeom>
          <a:solidFill>
            <a:srgbClr val="315251"/>
          </a:solidFill>
          <a:ln/>
        </p:spPr>
        <p:txBody>
          <a:bodyPr/>
          <a:lstStyle/>
          <a:p>
            <a:endParaRPr lang="en-US"/>
          </a:p>
        </p:txBody>
      </p:sp>
      <p:sp>
        <p:nvSpPr>
          <p:cNvPr id="5" name="Text 2"/>
          <p:cNvSpPr/>
          <p:nvPr/>
        </p:nvSpPr>
        <p:spPr>
          <a:xfrm>
            <a:off x="912733" y="4431744"/>
            <a:ext cx="104299"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1</a:t>
            </a:r>
            <a:endParaRPr lang="en-US" sz="2300" dirty="0"/>
          </a:p>
        </p:txBody>
      </p:sp>
      <p:sp>
        <p:nvSpPr>
          <p:cNvPr id="6" name="Text 3"/>
          <p:cNvSpPr/>
          <p:nvPr/>
        </p:nvSpPr>
        <p:spPr>
          <a:xfrm>
            <a:off x="1408271" y="4344353"/>
            <a:ext cx="2454831"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Project Development</a:t>
            </a:r>
            <a:endParaRPr lang="en-US" sz="1900" dirty="0"/>
          </a:p>
        </p:txBody>
      </p:sp>
      <p:sp>
        <p:nvSpPr>
          <p:cNvPr id="7" name="Text 4"/>
          <p:cNvSpPr/>
          <p:nvPr/>
        </p:nvSpPr>
        <p:spPr>
          <a:xfrm>
            <a:off x="1408271" y="4776311"/>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We've developed an AI-based resume screening system using Hugging Face transformers, achieving high accuracy and efficiency gains.</a:t>
            </a:r>
            <a:endParaRPr lang="en-US" sz="1600" dirty="0"/>
          </a:p>
        </p:txBody>
      </p:sp>
      <p:sp>
        <p:nvSpPr>
          <p:cNvPr id="8" name="Shape 5"/>
          <p:cNvSpPr/>
          <p:nvPr/>
        </p:nvSpPr>
        <p:spPr>
          <a:xfrm>
            <a:off x="7419499" y="4344353"/>
            <a:ext cx="469463" cy="469463"/>
          </a:xfrm>
          <a:prstGeom prst="roundRect">
            <a:avLst>
              <a:gd name="adj" fmla="val 6667"/>
            </a:avLst>
          </a:prstGeom>
          <a:solidFill>
            <a:srgbClr val="315251"/>
          </a:solidFill>
          <a:ln/>
        </p:spPr>
        <p:txBody>
          <a:bodyPr/>
          <a:lstStyle/>
          <a:p>
            <a:endParaRPr lang="en-US"/>
          </a:p>
        </p:txBody>
      </p:sp>
      <p:sp>
        <p:nvSpPr>
          <p:cNvPr id="9" name="Text 6"/>
          <p:cNvSpPr/>
          <p:nvPr/>
        </p:nvSpPr>
        <p:spPr>
          <a:xfrm>
            <a:off x="7575233" y="4431744"/>
            <a:ext cx="157877"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2</a:t>
            </a:r>
            <a:endParaRPr lang="en-US" sz="2300" dirty="0"/>
          </a:p>
        </p:txBody>
      </p:sp>
      <p:sp>
        <p:nvSpPr>
          <p:cNvPr id="10" name="Text 7"/>
          <p:cNvSpPr/>
          <p:nvPr/>
        </p:nvSpPr>
        <p:spPr>
          <a:xfrm>
            <a:off x="8097560" y="4344353"/>
            <a:ext cx="2884884"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Continuous Improvement</a:t>
            </a:r>
            <a:endParaRPr lang="en-US" sz="1900" dirty="0"/>
          </a:p>
        </p:txBody>
      </p:sp>
      <p:sp>
        <p:nvSpPr>
          <p:cNvPr id="11" name="Text 8"/>
          <p:cNvSpPr/>
          <p:nvPr/>
        </p:nvSpPr>
        <p:spPr>
          <a:xfrm>
            <a:off x="8097560" y="4776311"/>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plan to continuously refine our model with more diverse datasets and advanced NLP techniques.</a:t>
            </a:r>
            <a:endParaRPr lang="en-US" sz="1600" dirty="0"/>
          </a:p>
        </p:txBody>
      </p:sp>
      <p:sp>
        <p:nvSpPr>
          <p:cNvPr id="12" name="Shape 9"/>
          <p:cNvSpPr/>
          <p:nvPr/>
        </p:nvSpPr>
        <p:spPr>
          <a:xfrm>
            <a:off x="730210" y="6221135"/>
            <a:ext cx="469463" cy="469463"/>
          </a:xfrm>
          <a:prstGeom prst="roundRect">
            <a:avLst>
              <a:gd name="adj" fmla="val 6667"/>
            </a:avLst>
          </a:prstGeom>
          <a:solidFill>
            <a:srgbClr val="315251"/>
          </a:solidFill>
          <a:ln/>
        </p:spPr>
        <p:txBody>
          <a:bodyPr/>
          <a:lstStyle/>
          <a:p>
            <a:endParaRPr lang="en-US"/>
          </a:p>
        </p:txBody>
      </p:sp>
      <p:sp>
        <p:nvSpPr>
          <p:cNvPr id="13" name="Text 10"/>
          <p:cNvSpPr/>
          <p:nvPr/>
        </p:nvSpPr>
        <p:spPr>
          <a:xfrm>
            <a:off x="884753" y="6308527"/>
            <a:ext cx="160258"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3</a:t>
            </a:r>
            <a:endParaRPr lang="en-US" sz="2300" dirty="0"/>
          </a:p>
        </p:txBody>
      </p:sp>
      <p:sp>
        <p:nvSpPr>
          <p:cNvPr id="14" name="Text 11"/>
          <p:cNvSpPr/>
          <p:nvPr/>
        </p:nvSpPr>
        <p:spPr>
          <a:xfrm>
            <a:off x="1408271" y="6221135"/>
            <a:ext cx="2476738"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Ethical Considerations</a:t>
            </a:r>
            <a:endParaRPr lang="en-US" sz="1900" dirty="0"/>
          </a:p>
        </p:txBody>
      </p:sp>
      <p:sp>
        <p:nvSpPr>
          <p:cNvPr id="15" name="Text 12"/>
          <p:cNvSpPr/>
          <p:nvPr/>
        </p:nvSpPr>
        <p:spPr>
          <a:xfrm>
            <a:off x="1408271" y="6653093"/>
            <a:ext cx="5802630" cy="667703"/>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We're committed to addressing potential biases and ensuring fair screening practices in AI-driven recruitment.</a:t>
            </a:r>
            <a:endParaRPr lang="en-US" sz="1600" dirty="0"/>
          </a:p>
        </p:txBody>
      </p:sp>
      <p:sp>
        <p:nvSpPr>
          <p:cNvPr id="16" name="Shape 13"/>
          <p:cNvSpPr/>
          <p:nvPr/>
        </p:nvSpPr>
        <p:spPr>
          <a:xfrm>
            <a:off x="7419499" y="6221135"/>
            <a:ext cx="469463" cy="469463"/>
          </a:xfrm>
          <a:prstGeom prst="roundRect">
            <a:avLst>
              <a:gd name="adj" fmla="val 6667"/>
            </a:avLst>
          </a:prstGeom>
          <a:solidFill>
            <a:srgbClr val="315251"/>
          </a:solidFill>
          <a:ln/>
        </p:spPr>
        <p:txBody>
          <a:bodyPr/>
          <a:lstStyle/>
          <a:p>
            <a:endParaRPr lang="en-US"/>
          </a:p>
        </p:txBody>
      </p:sp>
      <p:sp>
        <p:nvSpPr>
          <p:cNvPr id="17" name="Text 14"/>
          <p:cNvSpPr/>
          <p:nvPr/>
        </p:nvSpPr>
        <p:spPr>
          <a:xfrm>
            <a:off x="7579400" y="6308527"/>
            <a:ext cx="149662" cy="294561"/>
          </a:xfrm>
          <a:prstGeom prst="rect">
            <a:avLst/>
          </a:prstGeom>
          <a:noFill/>
          <a:ln/>
        </p:spPr>
        <p:txBody>
          <a:bodyPr wrap="none" lIns="0" tIns="0" rIns="0" bIns="0" rtlCol="0" anchor="t"/>
          <a:lstStyle/>
          <a:p>
            <a:pPr marL="0" indent="0" algn="ctr">
              <a:lnSpc>
                <a:spcPts val="2300"/>
              </a:lnSpc>
              <a:buNone/>
            </a:pPr>
            <a:r>
              <a:rPr lang="en-US" sz="2300" dirty="0">
                <a:solidFill>
                  <a:srgbClr val="F9EEE7"/>
                </a:solidFill>
                <a:latin typeface="Quattrocento" pitchFamily="34" charset="0"/>
                <a:ea typeface="Quattrocento" pitchFamily="34" charset="-122"/>
                <a:cs typeface="Quattrocento" pitchFamily="34" charset="-120"/>
              </a:rPr>
              <a:t>4</a:t>
            </a:r>
            <a:endParaRPr lang="en-US" sz="2300" dirty="0"/>
          </a:p>
        </p:txBody>
      </p:sp>
      <p:sp>
        <p:nvSpPr>
          <p:cNvPr id="18" name="Text 15"/>
          <p:cNvSpPr/>
          <p:nvPr/>
        </p:nvSpPr>
        <p:spPr>
          <a:xfrm>
            <a:off x="8097560" y="6221135"/>
            <a:ext cx="2497812" cy="306824"/>
          </a:xfrm>
          <a:prstGeom prst="rect">
            <a:avLst/>
          </a:prstGeom>
          <a:noFill/>
          <a:ln/>
        </p:spPr>
        <p:txBody>
          <a:bodyPr wrap="none" lIns="0" tIns="0" rIns="0" bIns="0" rtlCol="0" anchor="t"/>
          <a:lstStyle/>
          <a:p>
            <a:pPr marL="0" indent="0">
              <a:lnSpc>
                <a:spcPts val="2400"/>
              </a:lnSpc>
              <a:buNone/>
            </a:pPr>
            <a:r>
              <a:rPr lang="en-US" sz="1900" dirty="0">
                <a:solidFill>
                  <a:srgbClr val="F9EEE7"/>
                </a:solidFill>
                <a:latin typeface="Quattrocento" pitchFamily="34" charset="0"/>
                <a:ea typeface="Quattrocento" pitchFamily="34" charset="-122"/>
                <a:cs typeface="Quattrocento" pitchFamily="34" charset="-120"/>
              </a:rPr>
              <a:t>Industry Collaboration</a:t>
            </a:r>
            <a:endParaRPr lang="en-US" sz="1900" dirty="0"/>
          </a:p>
        </p:txBody>
      </p:sp>
      <p:sp>
        <p:nvSpPr>
          <p:cNvPr id="19" name="Text 16"/>
          <p:cNvSpPr/>
          <p:nvPr/>
        </p:nvSpPr>
        <p:spPr>
          <a:xfrm>
            <a:off x="8097560" y="6653093"/>
            <a:ext cx="5802630" cy="1001554"/>
          </a:xfrm>
          <a:prstGeom prst="rect">
            <a:avLst/>
          </a:prstGeom>
          <a:noFill/>
          <a:ln/>
        </p:spPr>
        <p:txBody>
          <a:bodyPr wrap="square" lIns="0" tIns="0" rIns="0" bIns="0" rtlCol="0" anchor="t"/>
          <a:lstStyle/>
          <a:p>
            <a:pPr marL="0" indent="0">
              <a:lnSpc>
                <a:spcPts val="2600"/>
              </a:lnSpc>
              <a:buNone/>
            </a:pPr>
            <a:r>
              <a:rPr lang="en-US" sz="1600" dirty="0">
                <a:solidFill>
                  <a:srgbClr val="F9EEE7"/>
                </a:solidFill>
                <a:latin typeface="Quattrocento" pitchFamily="34" charset="0"/>
                <a:ea typeface="Quattrocento" pitchFamily="34" charset="-122"/>
                <a:cs typeface="Quattrocento" pitchFamily="34" charset="-120"/>
              </a:rPr>
              <a:t>We invite HR professionals and tech companies to collaborate on further developing and implementing this technology.</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97F0F-BCA4-0DE7-8D41-B709B7149F9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3965B30-947D-3596-EC72-09959BAC9575}"/>
              </a:ext>
            </a:extLst>
          </p:cNvPr>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References</a:t>
            </a:r>
            <a:endParaRPr lang="en-US" sz="4400" dirty="0"/>
          </a:p>
        </p:txBody>
      </p:sp>
      <p:sp>
        <p:nvSpPr>
          <p:cNvPr id="3" name="Text 1">
            <a:extLst>
              <a:ext uri="{FF2B5EF4-FFF2-40B4-BE49-F238E27FC236}">
                <a16:creationId xmlns:a16="http://schemas.microsoft.com/office/drawing/2014/main" id="{A9DBC510-9A8D-8CBC-D01B-62D2446DD453}"/>
              </a:ext>
            </a:extLst>
          </p:cNvPr>
          <p:cNvSpPr/>
          <p:nvPr/>
        </p:nvSpPr>
        <p:spPr>
          <a:xfrm>
            <a:off x="837724" y="3405068"/>
            <a:ext cx="11193855" cy="1134848"/>
          </a:xfrm>
          <a:prstGeom prst="rect">
            <a:avLst/>
          </a:prstGeom>
          <a:noFill/>
          <a:ln/>
        </p:spPr>
        <p:txBody>
          <a:bodyPr wrap="none" lIns="0" tIns="0" rIns="0" bIns="0" rtlCol="0" anchor="t"/>
          <a:lstStyle/>
          <a:p>
            <a:pPr marL="0" indent="0">
              <a:lnSpc>
                <a:spcPts val="2750"/>
              </a:lnSpc>
              <a:buNone/>
            </a:pPr>
            <a:r>
              <a:rPr lang="en-US" sz="2200" dirty="0" err="1">
                <a:solidFill>
                  <a:srgbClr val="FFD9BE"/>
                </a:solidFill>
                <a:latin typeface="Quattrocento" pitchFamily="34" charset="0"/>
                <a:ea typeface="Quattrocento" pitchFamily="34" charset="-122"/>
                <a:cs typeface="Quattrocento" pitchFamily="34" charset="-120"/>
              </a:rPr>
              <a:t>DistilBERT</a:t>
            </a:r>
            <a:r>
              <a:rPr lang="en-US" sz="2200" dirty="0">
                <a:solidFill>
                  <a:srgbClr val="FFD9BE"/>
                </a:solidFill>
                <a:latin typeface="Quattrocento" pitchFamily="34" charset="0"/>
                <a:ea typeface="Quattrocento" pitchFamily="34" charset="-122"/>
                <a:cs typeface="Quattrocento" pitchFamily="34" charset="-120"/>
              </a:rPr>
              <a:t>: https://</a:t>
            </a:r>
            <a:r>
              <a:rPr lang="en-US" sz="2200" dirty="0" err="1">
                <a:solidFill>
                  <a:srgbClr val="FFD9BE"/>
                </a:solidFill>
                <a:latin typeface="Quattrocento" pitchFamily="34" charset="0"/>
                <a:ea typeface="Quattrocento" pitchFamily="34" charset="-122"/>
                <a:cs typeface="Quattrocento" pitchFamily="34" charset="-120"/>
              </a:rPr>
              <a:t>huggingface.co</a:t>
            </a:r>
            <a:r>
              <a:rPr lang="en-US" sz="2200" dirty="0">
                <a:solidFill>
                  <a:srgbClr val="FFD9BE"/>
                </a:solidFill>
                <a:latin typeface="Quattrocento" pitchFamily="34" charset="0"/>
                <a:ea typeface="Quattrocento" pitchFamily="34" charset="-122"/>
                <a:cs typeface="Quattrocento" pitchFamily="34" charset="-120"/>
              </a:rPr>
              <a:t>/docs/transformers/main/</a:t>
            </a:r>
            <a:r>
              <a:rPr lang="en-US" sz="2200" dirty="0" err="1">
                <a:solidFill>
                  <a:srgbClr val="FFD9BE"/>
                </a:solidFill>
                <a:latin typeface="Quattrocento" pitchFamily="34" charset="0"/>
                <a:ea typeface="Quattrocento" pitchFamily="34" charset="-122"/>
                <a:cs typeface="Quattrocento" pitchFamily="34" charset="-120"/>
              </a:rPr>
              <a:t>en</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model_doc</a:t>
            </a:r>
            <a:r>
              <a:rPr lang="en-US" sz="2200" dirty="0">
                <a:solidFill>
                  <a:srgbClr val="FFD9BE"/>
                </a:solidFill>
                <a:latin typeface="Quattrocento" pitchFamily="34" charset="0"/>
                <a:ea typeface="Quattrocento" pitchFamily="34" charset="-122"/>
                <a:cs typeface="Quattrocento" pitchFamily="34" charset="-120"/>
              </a:rPr>
              <a:t>/</a:t>
            </a:r>
            <a:r>
              <a:rPr lang="en-US" sz="2200" dirty="0" err="1">
                <a:solidFill>
                  <a:srgbClr val="FFD9BE"/>
                </a:solidFill>
                <a:latin typeface="Quattrocento" pitchFamily="34" charset="0"/>
                <a:ea typeface="Quattrocento" pitchFamily="34" charset="-122"/>
                <a:cs typeface="Quattrocento" pitchFamily="34" charset="-120"/>
              </a:rPr>
              <a:t>distilbert</a:t>
            </a: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Resume Dataset : https://</a:t>
            </a:r>
            <a:r>
              <a:rPr lang="en-US" sz="2200" dirty="0" err="1">
                <a:solidFill>
                  <a:srgbClr val="FFD9BE"/>
                </a:solidFill>
                <a:latin typeface="Quattrocento" pitchFamily="34" charset="0"/>
                <a:ea typeface="Quattrocento" pitchFamily="34" charset="-122"/>
                <a:cs typeface="Quattrocento" pitchFamily="34" charset="-120"/>
              </a:rPr>
              <a:t>www.kaggle.com</a:t>
            </a:r>
            <a:r>
              <a:rPr lang="en-US" sz="2200" dirty="0">
                <a:solidFill>
                  <a:srgbClr val="FFD9BE"/>
                </a:solidFill>
                <a:latin typeface="Quattrocento" pitchFamily="34" charset="0"/>
                <a:ea typeface="Quattrocento" pitchFamily="34" charset="-122"/>
                <a:cs typeface="Quattrocento" pitchFamily="34" charset="-120"/>
              </a:rPr>
              <a:t>/datasets/</a:t>
            </a:r>
            <a:r>
              <a:rPr lang="en-US" sz="2200" dirty="0" err="1">
                <a:solidFill>
                  <a:srgbClr val="FFD9BE"/>
                </a:solidFill>
                <a:latin typeface="Quattrocento" pitchFamily="34" charset="0"/>
                <a:ea typeface="Quattrocento" pitchFamily="34" charset="-122"/>
                <a:cs typeface="Quattrocento" pitchFamily="34" charset="-120"/>
              </a:rPr>
              <a:t>snehaanbhawal</a:t>
            </a:r>
            <a:r>
              <a:rPr lang="en-US" sz="2200" dirty="0">
                <a:solidFill>
                  <a:srgbClr val="FFD9BE"/>
                </a:solidFill>
                <a:latin typeface="Quattrocento" pitchFamily="34" charset="0"/>
                <a:ea typeface="Quattrocento" pitchFamily="34" charset="-122"/>
                <a:cs typeface="Quattrocento" pitchFamily="34" charset="-120"/>
              </a:rPr>
              <a:t>/resume-dataset</a:t>
            </a:r>
          </a:p>
          <a:p>
            <a:pPr marL="0" indent="0">
              <a:lnSpc>
                <a:spcPts val="2750"/>
              </a:lnSpc>
              <a:buNone/>
            </a:pPr>
            <a:endParaRPr lang="en-US" sz="2200" dirty="0">
              <a:solidFill>
                <a:srgbClr val="FFD9BE"/>
              </a:solidFill>
              <a:latin typeface="Quattrocento" pitchFamily="34" charset="0"/>
              <a:ea typeface="Quattrocento" pitchFamily="34" charset="-122"/>
              <a:cs typeface="Quattrocento" pitchFamily="34" charset="-120"/>
            </a:endParaRPr>
          </a:p>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ChatGPT: https://</a:t>
            </a:r>
            <a:r>
              <a:rPr lang="en-US" sz="2200" dirty="0" err="1">
                <a:solidFill>
                  <a:srgbClr val="FFD9BE"/>
                </a:solidFill>
                <a:latin typeface="Quattrocento" pitchFamily="34" charset="0"/>
                <a:ea typeface="Quattrocento" pitchFamily="34" charset="-122"/>
                <a:cs typeface="Quattrocento" pitchFamily="34" charset="-120"/>
              </a:rPr>
              <a:t>chatgpt.com</a:t>
            </a:r>
            <a:endParaRPr lang="en-US" sz="2200" dirty="0">
              <a:solidFill>
                <a:srgbClr val="FFD9BE"/>
              </a:solidFill>
              <a:latin typeface="Quattrocento" pitchFamily="34" charset="0"/>
              <a:ea typeface="Quattrocento" pitchFamily="34" charset="-122"/>
              <a:cs typeface="Quattrocento" pitchFamily="34" charset="-120"/>
            </a:endParaRPr>
          </a:p>
        </p:txBody>
      </p:sp>
    </p:spTree>
    <p:extLst>
      <p:ext uri="{BB962C8B-B14F-4D97-AF65-F5344CB8AC3E}">
        <p14:creationId xmlns:p14="http://schemas.microsoft.com/office/powerpoint/2010/main" val="3330449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Dataset Selection and Preprocessing</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Dataset Criteria</a:t>
            </a:r>
            <a:endParaRPr lang="en-US" sz="2200" dirty="0"/>
          </a:p>
        </p:txBody>
      </p:sp>
      <p:sp>
        <p:nvSpPr>
          <p:cNvPr id="4" name="Text 2"/>
          <p:cNvSpPr/>
          <p:nvPr/>
        </p:nvSpPr>
        <p:spPr>
          <a:xfrm>
            <a:off x="837724" y="3996333"/>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We selected a diverse dataset of resumes spanning various industries and job roles. The dataset includes labeled examples of both successful and unsuccessful job applications in Kaggle. </a:t>
            </a:r>
            <a:endParaRPr lang="en-US" sz="1850" dirty="0"/>
          </a:p>
        </p:txBody>
      </p:sp>
      <p:sp>
        <p:nvSpPr>
          <p:cNvPr id="5" name="Text 3"/>
          <p:cNvSpPr/>
          <p:nvPr/>
        </p:nvSpPr>
        <p:spPr>
          <a:xfrm>
            <a:off x="7614761" y="3405068"/>
            <a:ext cx="4156115" cy="351949"/>
          </a:xfrm>
          <a:prstGeom prst="rect">
            <a:avLst/>
          </a:prstGeom>
          <a:noFill/>
          <a:ln/>
        </p:spPr>
        <p:txBody>
          <a:bodyPr wrap="none" lIns="0" tIns="0" rIns="0" bIns="0" rtlCol="0" anchor="t"/>
          <a:lstStyle/>
          <a:p>
            <a:pPr marL="0" indent="0">
              <a:lnSpc>
                <a:spcPts val="2750"/>
              </a:lnSpc>
              <a:buNone/>
            </a:pPr>
            <a:r>
              <a:rPr lang="en-US" sz="2200" dirty="0">
                <a:solidFill>
                  <a:srgbClr val="FFD9BE"/>
                </a:solidFill>
                <a:latin typeface="Quattrocento" pitchFamily="34" charset="0"/>
                <a:ea typeface="Quattrocento" pitchFamily="34" charset="-122"/>
                <a:cs typeface="Quattrocento" pitchFamily="34" charset="-120"/>
              </a:rPr>
              <a:t>Data Cleaning and Preprocessing</a:t>
            </a:r>
            <a:endParaRPr lang="en-US" sz="2200" dirty="0"/>
          </a:p>
        </p:txBody>
      </p:sp>
      <p:sp>
        <p:nvSpPr>
          <p:cNvPr id="6" name="Text 4"/>
          <p:cNvSpPr/>
          <p:nvPr/>
        </p:nvSpPr>
        <p:spPr>
          <a:xfrm>
            <a:off x="7614761" y="3996333"/>
            <a:ext cx="6185535"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Our preprocessing pipeline includes removing personal identifiers, standardizing formatting, and extracting key features such as education, work experience, and skills. We also performed text normalization and tokenization to prepare the data for our transformer model.</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EAF4FA-4731-FEA3-76A8-65204FFEC7DC}"/>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38654D05-BBDD-FA4E-626E-B4E44C5AA2E2}"/>
              </a:ext>
            </a:extLst>
          </p:cNvPr>
          <p:cNvSpPr/>
          <p:nvPr/>
        </p:nvSpPr>
        <p:spPr>
          <a:xfrm>
            <a:off x="837724" y="367308"/>
            <a:ext cx="9173408"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Quattrocento" pitchFamily="34" charset="0"/>
                <a:ea typeface="Quattrocento" pitchFamily="34" charset="-122"/>
                <a:cs typeface="Quattrocento" pitchFamily="34" charset="-120"/>
              </a:rPr>
              <a:t>Text Normalization and Tokenization</a:t>
            </a:r>
            <a:endParaRPr lang="en-US" sz="4400" dirty="0"/>
          </a:p>
        </p:txBody>
      </p:sp>
      <p:pic>
        <p:nvPicPr>
          <p:cNvPr id="10" name="Image 1" descr="preencoded.png">
            <a:extLst>
              <a:ext uri="{FF2B5EF4-FFF2-40B4-BE49-F238E27FC236}">
                <a16:creationId xmlns:a16="http://schemas.microsoft.com/office/drawing/2014/main" id="{E23281A7-795C-AC4D-2993-491CE47DC168}"/>
              </a:ext>
            </a:extLst>
          </p:cNvPr>
          <p:cNvPicPr>
            <a:picLocks noChangeAspect="1"/>
          </p:cNvPicPr>
          <p:nvPr/>
        </p:nvPicPr>
        <p:blipFill>
          <a:blip r:embed="rId3"/>
          <a:stretch>
            <a:fillRect/>
          </a:stretch>
        </p:blipFill>
        <p:spPr>
          <a:xfrm>
            <a:off x="901482" y="1486167"/>
            <a:ext cx="981075" cy="1569720"/>
          </a:xfrm>
          <a:prstGeom prst="rect">
            <a:avLst/>
          </a:prstGeom>
        </p:spPr>
      </p:pic>
      <p:sp>
        <p:nvSpPr>
          <p:cNvPr id="11" name="Text 1">
            <a:extLst>
              <a:ext uri="{FF2B5EF4-FFF2-40B4-BE49-F238E27FC236}">
                <a16:creationId xmlns:a16="http://schemas.microsoft.com/office/drawing/2014/main" id="{9D5DC2CF-F189-F276-4873-B486A2A41F76}"/>
              </a:ext>
            </a:extLst>
          </p:cNvPr>
          <p:cNvSpPr/>
          <p:nvPr/>
        </p:nvSpPr>
        <p:spPr>
          <a:xfrm>
            <a:off x="2176879" y="168238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Special Characters</a:t>
            </a:r>
            <a:endParaRPr lang="en-US" sz="1800" dirty="0"/>
          </a:p>
        </p:txBody>
      </p:sp>
      <p:sp>
        <p:nvSpPr>
          <p:cNvPr id="12" name="Text 2">
            <a:extLst>
              <a:ext uri="{FF2B5EF4-FFF2-40B4-BE49-F238E27FC236}">
                <a16:creationId xmlns:a16="http://schemas.microsoft.com/office/drawing/2014/main" id="{70DCFCC5-FD4B-0864-6FF0-017700081346}"/>
              </a:ext>
            </a:extLst>
          </p:cNvPr>
          <p:cNvSpPr/>
          <p:nvPr/>
        </p:nvSpPr>
        <p:spPr>
          <a:xfrm>
            <a:off x="2176879" y="208850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characters that is not an alphanumeric character or a space.</a:t>
            </a:r>
            <a:endParaRPr lang="en-US" sz="1500" dirty="0"/>
          </a:p>
        </p:txBody>
      </p:sp>
      <p:pic>
        <p:nvPicPr>
          <p:cNvPr id="13" name="Image 2" descr="preencoded.png">
            <a:extLst>
              <a:ext uri="{FF2B5EF4-FFF2-40B4-BE49-F238E27FC236}">
                <a16:creationId xmlns:a16="http://schemas.microsoft.com/office/drawing/2014/main" id="{480F557F-4A80-B940-8F41-846B3C453E52}"/>
              </a:ext>
            </a:extLst>
          </p:cNvPr>
          <p:cNvPicPr>
            <a:picLocks noChangeAspect="1"/>
          </p:cNvPicPr>
          <p:nvPr/>
        </p:nvPicPr>
        <p:blipFill>
          <a:blip r:embed="rId4"/>
          <a:stretch>
            <a:fillRect/>
          </a:stretch>
        </p:blipFill>
        <p:spPr>
          <a:xfrm>
            <a:off x="901482" y="3055887"/>
            <a:ext cx="981075" cy="1569720"/>
          </a:xfrm>
          <a:prstGeom prst="rect">
            <a:avLst/>
          </a:prstGeom>
        </p:spPr>
      </p:pic>
      <p:sp>
        <p:nvSpPr>
          <p:cNvPr id="14" name="Text 3">
            <a:extLst>
              <a:ext uri="{FF2B5EF4-FFF2-40B4-BE49-F238E27FC236}">
                <a16:creationId xmlns:a16="http://schemas.microsoft.com/office/drawing/2014/main" id="{8CFD1CFC-2251-8C59-BCC1-F15D2B2DC3B1}"/>
              </a:ext>
            </a:extLst>
          </p:cNvPr>
          <p:cNvSpPr/>
          <p:nvPr/>
        </p:nvSpPr>
        <p:spPr>
          <a:xfrm>
            <a:off x="2176879" y="325210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'\n' and '\t', extra spaces, quoting text and progressive pronouns</a:t>
            </a:r>
          </a:p>
        </p:txBody>
      </p:sp>
      <p:sp>
        <p:nvSpPr>
          <p:cNvPr id="15" name="Text 4">
            <a:extLst>
              <a:ext uri="{FF2B5EF4-FFF2-40B4-BE49-F238E27FC236}">
                <a16:creationId xmlns:a16="http://schemas.microsoft.com/office/drawing/2014/main" id="{A9B5E12D-B8A6-9E35-1896-3A4185A93870}"/>
              </a:ext>
            </a:extLst>
          </p:cNvPr>
          <p:cNvSpPr/>
          <p:nvPr/>
        </p:nvSpPr>
        <p:spPr>
          <a:xfrm>
            <a:off x="2176879" y="3658224"/>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This is to remove lines, extra spaces, quotes, and progressive pronouns</a:t>
            </a:r>
          </a:p>
        </p:txBody>
      </p:sp>
      <p:pic>
        <p:nvPicPr>
          <p:cNvPr id="16" name="Image 3" descr="preencoded.png">
            <a:extLst>
              <a:ext uri="{FF2B5EF4-FFF2-40B4-BE49-F238E27FC236}">
                <a16:creationId xmlns:a16="http://schemas.microsoft.com/office/drawing/2014/main" id="{2DEF9CFB-DBE3-46B0-0058-2CF060407A11}"/>
              </a:ext>
            </a:extLst>
          </p:cNvPr>
          <p:cNvPicPr>
            <a:picLocks noChangeAspect="1"/>
          </p:cNvPicPr>
          <p:nvPr/>
        </p:nvPicPr>
        <p:blipFill>
          <a:blip r:embed="rId5"/>
          <a:stretch>
            <a:fillRect/>
          </a:stretch>
        </p:blipFill>
        <p:spPr>
          <a:xfrm>
            <a:off x="901482" y="4625607"/>
            <a:ext cx="981075" cy="1569720"/>
          </a:xfrm>
          <a:prstGeom prst="rect">
            <a:avLst/>
          </a:prstGeom>
        </p:spPr>
      </p:pic>
      <p:sp>
        <p:nvSpPr>
          <p:cNvPr id="17" name="Text 5">
            <a:extLst>
              <a:ext uri="{FF2B5EF4-FFF2-40B4-BE49-F238E27FC236}">
                <a16:creationId xmlns:a16="http://schemas.microsoft.com/office/drawing/2014/main" id="{BAB3D9D5-91EF-CA6C-EA3A-F2E0FFF4A8FE}"/>
              </a:ext>
            </a:extLst>
          </p:cNvPr>
          <p:cNvSpPr/>
          <p:nvPr/>
        </p:nvSpPr>
        <p:spPr>
          <a:xfrm>
            <a:off x="2176879" y="482182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Applying </a:t>
            </a:r>
            <a:r>
              <a:rPr lang="en-US" sz="1800" dirty="0" err="1">
                <a:solidFill>
                  <a:srgbClr val="F9EEE7"/>
                </a:solidFill>
                <a:latin typeface="Quattrocento" pitchFamily="34" charset="0"/>
                <a:ea typeface="Quattrocento" pitchFamily="34" charset="-122"/>
                <a:cs typeface="Quattrocento" pitchFamily="34" charset="-120"/>
              </a:rPr>
              <a:t>Lemmatiazation</a:t>
            </a:r>
            <a:endParaRPr lang="en-US" sz="1800" dirty="0">
              <a:solidFill>
                <a:srgbClr val="F9EEE7"/>
              </a:solidFill>
              <a:latin typeface="Quattrocento" pitchFamily="34" charset="0"/>
              <a:ea typeface="Quattrocento" pitchFamily="34" charset="-122"/>
              <a:cs typeface="Quattrocento" pitchFamily="34" charset="-120"/>
            </a:endParaRPr>
          </a:p>
        </p:txBody>
      </p:sp>
      <p:sp>
        <p:nvSpPr>
          <p:cNvPr id="18" name="Text 6">
            <a:extLst>
              <a:ext uri="{FF2B5EF4-FFF2-40B4-BE49-F238E27FC236}">
                <a16:creationId xmlns:a16="http://schemas.microsoft.com/office/drawing/2014/main" id="{6B5A385C-42CC-BF02-44BA-8077B0E329C8}"/>
              </a:ext>
            </a:extLst>
          </p:cNvPr>
          <p:cNvSpPr/>
          <p:nvPr/>
        </p:nvSpPr>
        <p:spPr>
          <a:xfrm>
            <a:off x="2176879" y="522794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reduce words to its base or dictionary form, called a lemma</a:t>
            </a:r>
            <a:endParaRPr lang="en-US" sz="1500" dirty="0"/>
          </a:p>
        </p:txBody>
      </p:sp>
      <p:pic>
        <p:nvPicPr>
          <p:cNvPr id="19" name="Image 4" descr="preencoded.png">
            <a:extLst>
              <a:ext uri="{FF2B5EF4-FFF2-40B4-BE49-F238E27FC236}">
                <a16:creationId xmlns:a16="http://schemas.microsoft.com/office/drawing/2014/main" id="{388ACBA4-297C-5268-23EC-9E3EF44C14E2}"/>
              </a:ext>
            </a:extLst>
          </p:cNvPr>
          <p:cNvPicPr>
            <a:picLocks noChangeAspect="1"/>
          </p:cNvPicPr>
          <p:nvPr/>
        </p:nvPicPr>
        <p:blipFill>
          <a:blip r:embed="rId6"/>
          <a:stretch>
            <a:fillRect/>
          </a:stretch>
        </p:blipFill>
        <p:spPr>
          <a:xfrm>
            <a:off x="901482" y="6195327"/>
            <a:ext cx="981075" cy="1569720"/>
          </a:xfrm>
          <a:prstGeom prst="rect">
            <a:avLst/>
          </a:prstGeom>
        </p:spPr>
      </p:pic>
      <p:sp>
        <p:nvSpPr>
          <p:cNvPr id="20" name="Text 7">
            <a:extLst>
              <a:ext uri="{FF2B5EF4-FFF2-40B4-BE49-F238E27FC236}">
                <a16:creationId xmlns:a16="http://schemas.microsoft.com/office/drawing/2014/main" id="{B64279DF-FD2F-066D-D113-926395AD2315}"/>
              </a:ext>
            </a:extLst>
          </p:cNvPr>
          <p:cNvSpPr/>
          <p:nvPr/>
        </p:nvSpPr>
        <p:spPr>
          <a:xfrm>
            <a:off x="2176879" y="6391542"/>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Removing Stop Words</a:t>
            </a:r>
            <a:endParaRPr lang="en-US" sz="1800" dirty="0"/>
          </a:p>
        </p:txBody>
      </p:sp>
      <p:sp>
        <p:nvSpPr>
          <p:cNvPr id="21" name="Text 8">
            <a:extLst>
              <a:ext uri="{FF2B5EF4-FFF2-40B4-BE49-F238E27FC236}">
                <a16:creationId xmlns:a16="http://schemas.microsoft.com/office/drawing/2014/main" id="{7284E868-0ED8-B9ED-39DD-582873194BBC}"/>
              </a:ext>
            </a:extLst>
          </p:cNvPr>
          <p:cNvSpPr/>
          <p:nvPr/>
        </p:nvSpPr>
        <p:spPr>
          <a:xfrm>
            <a:off x="2176879" y="6797664"/>
            <a:ext cx="6495098" cy="627698"/>
          </a:xfrm>
          <a:prstGeom prst="rect">
            <a:avLst/>
          </a:prstGeom>
          <a:noFill/>
          <a:ln/>
        </p:spPr>
        <p:txBody>
          <a:bodyPr wrap="square" lIns="0" tIns="0" rIns="0" bIns="0" rtlCol="0" anchor="t"/>
          <a:lstStyle/>
          <a:p>
            <a:pPr>
              <a:lnSpc>
                <a:spcPts val="2450"/>
              </a:lnSpc>
            </a:pPr>
            <a:r>
              <a:rPr lang="en-US" sz="1500" dirty="0">
                <a:solidFill>
                  <a:srgbClr val="F9EEE7"/>
                </a:solidFill>
                <a:latin typeface="Quattrocento" pitchFamily="34" charset="0"/>
                <a:ea typeface="Quattrocento" pitchFamily="34" charset="-122"/>
                <a:cs typeface="Quattrocento" pitchFamily="34" charset="-120"/>
              </a:rPr>
              <a:t>We removed English stop words (such as a, an, the, and, or, but, in, on, at, I, you, he, is, are, was)</a:t>
            </a:r>
            <a:endParaRPr lang="en-US" sz="1500" dirty="0"/>
          </a:p>
        </p:txBody>
      </p:sp>
    </p:spTree>
    <p:extLst>
      <p:ext uri="{BB962C8B-B14F-4D97-AF65-F5344CB8AC3E}">
        <p14:creationId xmlns:p14="http://schemas.microsoft.com/office/powerpoint/2010/main" val="1983658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marL="0" indent="0">
              <a:lnSpc>
                <a:spcPts val="3000"/>
              </a:lnSpc>
              <a:buNone/>
            </a:pPr>
            <a:endParaRPr lang="en-US" sz="1850" dirty="0"/>
          </a:p>
        </p:txBody>
      </p:sp>
      <p:pic>
        <p:nvPicPr>
          <p:cNvPr id="6" name="Picture 5" descr="A screenshot of a computer&#10;&#10;Description automatically generated">
            <a:extLst>
              <a:ext uri="{FF2B5EF4-FFF2-40B4-BE49-F238E27FC236}">
                <a16:creationId xmlns:a16="http://schemas.microsoft.com/office/drawing/2014/main" id="{A63C2998-0CEA-5DAB-EDE7-38F7DF2B15C9}"/>
              </a:ext>
            </a:extLst>
          </p:cNvPr>
          <p:cNvPicPr>
            <a:picLocks noChangeAspect="1"/>
          </p:cNvPicPr>
          <p:nvPr/>
        </p:nvPicPr>
        <p:blipFill>
          <a:blip r:embed="rId3"/>
          <a:stretch>
            <a:fillRect/>
          </a:stretch>
        </p:blipFill>
        <p:spPr>
          <a:xfrm>
            <a:off x="0" y="857601"/>
            <a:ext cx="14630400" cy="651439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3153" y="539591"/>
            <a:ext cx="6555819" cy="577096"/>
          </a:xfrm>
          <a:prstGeom prst="rect">
            <a:avLst/>
          </a:prstGeom>
          <a:noFill/>
          <a:ln/>
        </p:spPr>
        <p:txBody>
          <a:bodyPr wrap="none" lIns="0" tIns="0" rIns="0" bIns="0" rtlCol="0" anchor="t"/>
          <a:lstStyle/>
          <a:p>
            <a:pPr marL="0" indent="0">
              <a:lnSpc>
                <a:spcPts val="4500"/>
              </a:lnSpc>
              <a:buNone/>
            </a:pPr>
            <a:r>
              <a:rPr lang="en-US" sz="3600" dirty="0">
                <a:solidFill>
                  <a:srgbClr val="FFD9BE"/>
                </a:solidFill>
                <a:latin typeface="Quattrocento" pitchFamily="34" charset="0"/>
                <a:ea typeface="Quattrocento" pitchFamily="34" charset="-122"/>
                <a:cs typeface="Quattrocento" pitchFamily="34" charset="-120"/>
              </a:rPr>
              <a:t>Exploratory Data Analysis (EDA)</a:t>
            </a:r>
            <a:endParaRPr lang="en-US" sz="3600" dirty="0"/>
          </a:p>
        </p:txBody>
      </p:sp>
      <p:pic>
        <p:nvPicPr>
          <p:cNvPr id="4" name="Image 1" descr="preencoded.png"/>
          <p:cNvPicPr>
            <a:picLocks noChangeAspect="1"/>
          </p:cNvPicPr>
          <p:nvPr/>
        </p:nvPicPr>
        <p:blipFill>
          <a:blip r:embed="rId4"/>
          <a:stretch>
            <a:fillRect/>
          </a:stretch>
        </p:blipFill>
        <p:spPr>
          <a:xfrm>
            <a:off x="6173153" y="1411010"/>
            <a:ext cx="981075" cy="1569720"/>
          </a:xfrm>
          <a:prstGeom prst="rect">
            <a:avLst/>
          </a:prstGeom>
        </p:spPr>
      </p:pic>
      <p:sp>
        <p:nvSpPr>
          <p:cNvPr id="5" name="Text 1"/>
          <p:cNvSpPr/>
          <p:nvPr/>
        </p:nvSpPr>
        <p:spPr>
          <a:xfrm>
            <a:off x="7448550" y="160722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Distribution Analysis</a:t>
            </a:r>
            <a:endParaRPr lang="en-US" sz="1800" dirty="0"/>
          </a:p>
        </p:txBody>
      </p:sp>
      <p:sp>
        <p:nvSpPr>
          <p:cNvPr id="6" name="Text 2"/>
          <p:cNvSpPr/>
          <p:nvPr/>
        </p:nvSpPr>
        <p:spPr>
          <a:xfrm>
            <a:off x="7448550" y="201334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examined the distribution of resume lengths, job categories, and key skills across our dataset.</a:t>
            </a:r>
            <a:endParaRPr lang="en-US" sz="1500" dirty="0"/>
          </a:p>
        </p:txBody>
      </p:sp>
      <p:pic>
        <p:nvPicPr>
          <p:cNvPr id="7" name="Image 2" descr="preencoded.png"/>
          <p:cNvPicPr>
            <a:picLocks noChangeAspect="1"/>
          </p:cNvPicPr>
          <p:nvPr/>
        </p:nvPicPr>
        <p:blipFill>
          <a:blip r:embed="rId5"/>
          <a:stretch>
            <a:fillRect/>
          </a:stretch>
        </p:blipFill>
        <p:spPr>
          <a:xfrm>
            <a:off x="6173153" y="2980730"/>
            <a:ext cx="981075" cy="1569720"/>
          </a:xfrm>
          <a:prstGeom prst="rect">
            <a:avLst/>
          </a:prstGeom>
        </p:spPr>
      </p:pic>
      <p:sp>
        <p:nvSpPr>
          <p:cNvPr id="8" name="Text 3"/>
          <p:cNvSpPr/>
          <p:nvPr/>
        </p:nvSpPr>
        <p:spPr>
          <a:xfrm>
            <a:off x="7448550" y="317694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Keyword Frequency</a:t>
            </a:r>
            <a:endParaRPr lang="en-US" sz="1800" dirty="0"/>
          </a:p>
        </p:txBody>
      </p:sp>
      <p:sp>
        <p:nvSpPr>
          <p:cNvPr id="9" name="Text 4"/>
          <p:cNvSpPr/>
          <p:nvPr/>
        </p:nvSpPr>
        <p:spPr>
          <a:xfrm>
            <a:off x="7448550" y="3583067"/>
            <a:ext cx="6495098" cy="313849"/>
          </a:xfrm>
          <a:prstGeom prst="rect">
            <a:avLst/>
          </a:prstGeom>
          <a:noFill/>
          <a:ln/>
        </p:spPr>
        <p:txBody>
          <a:bodyPr wrap="non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identified the most common keywords and phrases in resumes.</a:t>
            </a:r>
            <a:endParaRPr lang="en-US" sz="1500" dirty="0"/>
          </a:p>
        </p:txBody>
      </p:sp>
      <p:pic>
        <p:nvPicPr>
          <p:cNvPr id="10" name="Image 3" descr="preencoded.png"/>
          <p:cNvPicPr>
            <a:picLocks noChangeAspect="1"/>
          </p:cNvPicPr>
          <p:nvPr/>
        </p:nvPicPr>
        <p:blipFill>
          <a:blip r:embed="rId6"/>
          <a:stretch>
            <a:fillRect/>
          </a:stretch>
        </p:blipFill>
        <p:spPr>
          <a:xfrm>
            <a:off x="6173153" y="4550450"/>
            <a:ext cx="981075" cy="1569720"/>
          </a:xfrm>
          <a:prstGeom prst="rect">
            <a:avLst/>
          </a:prstGeom>
        </p:spPr>
      </p:pic>
      <p:sp>
        <p:nvSpPr>
          <p:cNvPr id="11" name="Text 5"/>
          <p:cNvSpPr/>
          <p:nvPr/>
        </p:nvSpPr>
        <p:spPr>
          <a:xfrm>
            <a:off x="7448550" y="474666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Correlation Studies</a:t>
            </a:r>
            <a:endParaRPr lang="en-US" sz="1800" dirty="0"/>
          </a:p>
        </p:txBody>
      </p:sp>
      <p:sp>
        <p:nvSpPr>
          <p:cNvPr id="12" name="Text 6"/>
          <p:cNvSpPr/>
          <p:nvPr/>
        </p:nvSpPr>
        <p:spPr>
          <a:xfrm>
            <a:off x="7448550" y="515278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analyzed correlations between various resume features and application success rates.</a:t>
            </a:r>
            <a:endParaRPr lang="en-US" sz="1500" dirty="0"/>
          </a:p>
        </p:txBody>
      </p:sp>
      <p:pic>
        <p:nvPicPr>
          <p:cNvPr id="13" name="Image 4" descr="preencoded.png"/>
          <p:cNvPicPr>
            <a:picLocks noChangeAspect="1"/>
          </p:cNvPicPr>
          <p:nvPr/>
        </p:nvPicPr>
        <p:blipFill>
          <a:blip r:embed="rId7"/>
          <a:stretch>
            <a:fillRect/>
          </a:stretch>
        </p:blipFill>
        <p:spPr>
          <a:xfrm>
            <a:off x="6173153" y="6120170"/>
            <a:ext cx="981075" cy="1569720"/>
          </a:xfrm>
          <a:prstGeom prst="rect">
            <a:avLst/>
          </a:prstGeom>
        </p:spPr>
      </p:pic>
      <p:sp>
        <p:nvSpPr>
          <p:cNvPr id="14" name="Text 7"/>
          <p:cNvSpPr/>
          <p:nvPr/>
        </p:nvSpPr>
        <p:spPr>
          <a:xfrm>
            <a:off x="7448550" y="6316385"/>
            <a:ext cx="2308384" cy="288488"/>
          </a:xfrm>
          <a:prstGeom prst="rect">
            <a:avLst/>
          </a:prstGeom>
          <a:noFill/>
          <a:ln/>
        </p:spPr>
        <p:txBody>
          <a:bodyPr wrap="none" lIns="0" tIns="0" rIns="0" bIns="0" rtlCol="0" anchor="t"/>
          <a:lstStyle/>
          <a:p>
            <a:pPr marL="0" indent="0" algn="l">
              <a:lnSpc>
                <a:spcPts val="2250"/>
              </a:lnSpc>
              <a:buNone/>
            </a:pPr>
            <a:r>
              <a:rPr lang="en-US" sz="1800" dirty="0">
                <a:solidFill>
                  <a:srgbClr val="F9EEE7"/>
                </a:solidFill>
                <a:latin typeface="Quattrocento" pitchFamily="34" charset="0"/>
                <a:ea typeface="Quattrocento" pitchFamily="34" charset="-122"/>
                <a:cs typeface="Quattrocento" pitchFamily="34" charset="-120"/>
              </a:rPr>
              <a:t>Visualization</a:t>
            </a:r>
            <a:endParaRPr lang="en-US" sz="1800" dirty="0"/>
          </a:p>
        </p:txBody>
      </p:sp>
      <p:sp>
        <p:nvSpPr>
          <p:cNvPr id="15" name="Text 8"/>
          <p:cNvSpPr/>
          <p:nvPr/>
        </p:nvSpPr>
        <p:spPr>
          <a:xfrm>
            <a:off x="7448550" y="6722507"/>
            <a:ext cx="6495098" cy="627698"/>
          </a:xfrm>
          <a:prstGeom prst="rect">
            <a:avLst/>
          </a:prstGeom>
          <a:noFill/>
          <a:ln/>
        </p:spPr>
        <p:txBody>
          <a:bodyPr wrap="square" lIns="0" tIns="0" rIns="0" bIns="0" rtlCol="0" anchor="t"/>
          <a:lstStyle/>
          <a:p>
            <a:pPr marL="0" indent="0" algn="l">
              <a:lnSpc>
                <a:spcPts val="2450"/>
              </a:lnSpc>
              <a:buNone/>
            </a:pPr>
            <a:r>
              <a:rPr lang="en-US" sz="1500" dirty="0">
                <a:solidFill>
                  <a:srgbClr val="F9EEE7"/>
                </a:solidFill>
                <a:latin typeface="Quattrocento" pitchFamily="34" charset="0"/>
                <a:ea typeface="Quattrocento" pitchFamily="34" charset="-122"/>
                <a:cs typeface="Quattrocento" pitchFamily="34" charset="-120"/>
              </a:rPr>
              <a:t>We created insightful visualizations to represent our findings, including word clouds and heatmaps.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A738F7C-1E63-88CE-CE94-DBCFE0D91F7C}"/>
              </a:ext>
            </a:extLst>
          </p:cNvPr>
          <p:cNvPicPr>
            <a:picLocks noChangeAspect="1"/>
          </p:cNvPicPr>
          <p:nvPr/>
        </p:nvPicPr>
        <p:blipFill>
          <a:blip r:embed="rId2"/>
          <a:stretch>
            <a:fillRect/>
          </a:stretch>
        </p:blipFill>
        <p:spPr>
          <a:xfrm>
            <a:off x="0" y="666163"/>
            <a:ext cx="14630400" cy="6897274"/>
          </a:xfrm>
          <a:prstGeom prst="rect">
            <a:avLst/>
          </a:prstGeom>
        </p:spPr>
      </p:pic>
    </p:spTree>
    <p:extLst>
      <p:ext uri="{BB962C8B-B14F-4D97-AF65-F5344CB8AC3E}">
        <p14:creationId xmlns:p14="http://schemas.microsoft.com/office/powerpoint/2010/main" val="3731608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238DA32C-005B-CB54-1C7A-057BAF105A26}"/>
              </a:ext>
            </a:extLst>
          </p:cNvPr>
          <p:cNvPicPr>
            <a:picLocks noChangeAspect="1"/>
          </p:cNvPicPr>
          <p:nvPr/>
        </p:nvPicPr>
        <p:blipFill>
          <a:blip r:embed="rId2"/>
          <a:stretch>
            <a:fillRect/>
          </a:stretch>
        </p:blipFill>
        <p:spPr>
          <a:xfrm>
            <a:off x="0" y="729574"/>
            <a:ext cx="14630400" cy="6770451"/>
          </a:xfrm>
          <a:prstGeom prst="rect">
            <a:avLst/>
          </a:prstGeom>
        </p:spPr>
      </p:pic>
    </p:spTree>
    <p:extLst>
      <p:ext uri="{BB962C8B-B14F-4D97-AF65-F5344CB8AC3E}">
        <p14:creationId xmlns:p14="http://schemas.microsoft.com/office/powerpoint/2010/main" val="2120195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C8D1623-D72F-5151-BCE7-85B26971AB58}"/>
              </a:ext>
            </a:extLst>
          </p:cNvPr>
          <p:cNvPicPr>
            <a:picLocks noChangeAspect="1"/>
          </p:cNvPicPr>
          <p:nvPr/>
        </p:nvPicPr>
        <p:blipFill>
          <a:blip r:embed="rId2"/>
          <a:stretch>
            <a:fillRect/>
          </a:stretch>
        </p:blipFill>
        <p:spPr>
          <a:xfrm>
            <a:off x="0" y="624482"/>
            <a:ext cx="14630400" cy="6980635"/>
          </a:xfrm>
          <a:prstGeom prst="rect">
            <a:avLst/>
          </a:prstGeom>
        </p:spPr>
      </p:pic>
    </p:spTree>
    <p:extLst>
      <p:ext uri="{BB962C8B-B14F-4D97-AF65-F5344CB8AC3E}">
        <p14:creationId xmlns:p14="http://schemas.microsoft.com/office/powerpoint/2010/main" val="18908231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TotalTime>
  <Words>986</Words>
  <Application>Microsoft Macintosh PowerPoint</Application>
  <PresentationFormat>Custom</PresentationFormat>
  <Paragraphs>131</Paragraphs>
  <Slides>22</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Quattrocento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s21229528</cp:lastModifiedBy>
  <cp:revision>10</cp:revision>
  <dcterms:created xsi:type="dcterms:W3CDTF">2024-11-28T04:03:19Z</dcterms:created>
  <dcterms:modified xsi:type="dcterms:W3CDTF">2024-11-28T06:01:44Z</dcterms:modified>
</cp:coreProperties>
</file>